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5" r:id="rId9"/>
    <p:sldId id="266" r:id="rId10"/>
    <p:sldId id="264" r:id="rId11"/>
    <p:sldId id="267" r:id="rId12"/>
    <p:sldId id="269" r:id="rId13"/>
    <p:sldId id="270" r:id="rId14"/>
    <p:sldId id="271" r:id="rId15"/>
    <p:sldId id="268" r:id="rId16"/>
    <p:sldId id="272" r:id="rId17"/>
    <p:sldId id="273" r:id="rId18"/>
    <p:sldId id="274" r:id="rId19"/>
    <p:sldId id="275"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D8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7" d="100"/>
          <a:sy n="97" d="100"/>
        </p:scale>
        <p:origin x="90" y="3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ADDCF-D4AA-4E25-BE7E-47F99BC046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B976ED3-1988-4B6F-AD00-91BA6AE94F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703E54B-C92F-4D24-ABB1-DBE25E10340A}"/>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5" name="Footer Placeholder 4">
            <a:extLst>
              <a:ext uri="{FF2B5EF4-FFF2-40B4-BE49-F238E27FC236}">
                <a16:creationId xmlns:a16="http://schemas.microsoft.com/office/drawing/2014/main" id="{685DABBC-5930-4D08-9EC0-D2869D4C3A5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53BA6C7E-733B-4D52-9639-7DC2E5C5402E}"/>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44634178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71E9-1AEB-47CB-BA9B-5A6EC43A07D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D70148B-753B-4EBD-8F7D-525C92E661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FA748FD-F4E0-41D8-981E-93FEB815DC58}"/>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5" name="Footer Placeholder 4">
            <a:extLst>
              <a:ext uri="{FF2B5EF4-FFF2-40B4-BE49-F238E27FC236}">
                <a16:creationId xmlns:a16="http://schemas.microsoft.com/office/drawing/2014/main" id="{2CE41BF0-6161-4FF5-8D09-5DEC5BB1A0F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C8C0D61-1F44-4CB3-B426-758F372DCABF}"/>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23853047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2A39CA-009B-478A-ADFB-B435701243C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E3C97F-9B79-4876-8B8B-FB522E9784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A05301-14C1-417D-978F-530E8C7444A7}"/>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5" name="Footer Placeholder 4">
            <a:extLst>
              <a:ext uri="{FF2B5EF4-FFF2-40B4-BE49-F238E27FC236}">
                <a16:creationId xmlns:a16="http://schemas.microsoft.com/office/drawing/2014/main" id="{CF532C4B-75B8-4074-A906-106A750E57F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FC3A5727-409B-43C9-9CF2-C6351A6A2D7C}"/>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171714119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47969-D1B9-4F44-B4EE-F4ABBA16BC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33B1D09-447E-4BD4-A1CE-45C4F3CDF1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D4757-0DD5-4ECD-9664-DC84D56495E8}"/>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5" name="Footer Placeholder 4">
            <a:extLst>
              <a:ext uri="{FF2B5EF4-FFF2-40B4-BE49-F238E27FC236}">
                <a16:creationId xmlns:a16="http://schemas.microsoft.com/office/drawing/2014/main" id="{5734FF79-BE36-4F32-92B5-5E7F033A968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C820143-0EB2-4503-8890-9A79C591511B}"/>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401607668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D87D1-CF9D-4F3C-9111-1B28D36F7A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195B10F-0C41-48E6-835F-0F78F41640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5DAEDD-DD14-4BC9-99F3-BC5835D6DD91}"/>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5" name="Footer Placeholder 4">
            <a:extLst>
              <a:ext uri="{FF2B5EF4-FFF2-40B4-BE49-F238E27FC236}">
                <a16:creationId xmlns:a16="http://schemas.microsoft.com/office/drawing/2014/main" id="{BF6CC4B4-4238-4127-BEDB-E81124F4061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50FDFF7-A1A9-4596-BF64-B983FED77A7F}"/>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2343054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B29AE-D547-4036-B790-29D61E959D0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C603AA8-37C3-46A7-A22E-778F38894CD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8C867D7-AC05-4512-9A33-323C4F5576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DB584BA-388A-41F5-A276-ADECEFA3A55F}"/>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6" name="Footer Placeholder 5">
            <a:extLst>
              <a:ext uri="{FF2B5EF4-FFF2-40B4-BE49-F238E27FC236}">
                <a16:creationId xmlns:a16="http://schemas.microsoft.com/office/drawing/2014/main" id="{CBFF5FA8-1CC3-4720-B851-B943FAD4866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2FF27428-FEDE-4C06-BFDF-C38D1D73095C}"/>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9186303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30D44-8B57-4F29-9FD9-815BB52A5F6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2EDC6B-358D-448E-993D-CE7347B01C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CF1F326-35E1-4C04-9475-A07A75C5F2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1972AA3-F972-43D3-92B6-DB38E91666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D783E0-4783-46B7-973A-A55A35C7157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6723B0E-11D6-45B9-85BC-A204B3420102}"/>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8" name="Footer Placeholder 7">
            <a:extLst>
              <a:ext uri="{FF2B5EF4-FFF2-40B4-BE49-F238E27FC236}">
                <a16:creationId xmlns:a16="http://schemas.microsoft.com/office/drawing/2014/main" id="{3FA4B2DE-DAC0-4105-8B3D-FBABA5B2E9B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621F2B54-8375-4CC3-88F2-5C4A58963059}"/>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416904095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6F813-7677-48D0-93AE-9F089E285E6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8AFDD46-BC61-40A3-8D63-7BDF71A3EC73}"/>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4" name="Footer Placeholder 3">
            <a:extLst>
              <a:ext uri="{FF2B5EF4-FFF2-40B4-BE49-F238E27FC236}">
                <a16:creationId xmlns:a16="http://schemas.microsoft.com/office/drawing/2014/main" id="{9EEB9626-879F-4CD1-8B1D-C1A3C4CE6EE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7792C976-5090-4C38-8A7D-B68B78E97213}"/>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165781950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803A1B-6208-4024-99BD-CF201B6979E5}"/>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3" name="Footer Placeholder 2">
            <a:extLst>
              <a:ext uri="{FF2B5EF4-FFF2-40B4-BE49-F238E27FC236}">
                <a16:creationId xmlns:a16="http://schemas.microsoft.com/office/drawing/2014/main" id="{F38307AD-85CC-4128-821D-34F6263E7D4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452FE89C-31C5-4708-A6DA-4DDB10279347}"/>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87900072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19466-CB28-46BF-B3BA-37DD0C4288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F60C23B-FD99-4BF0-937C-1DE5B86762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EA384DB-6E73-4CF1-8DD1-BFFBBB9981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CDD9BB-151E-4E33-A0BF-837E7B40E613}"/>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6" name="Footer Placeholder 5">
            <a:extLst>
              <a:ext uri="{FF2B5EF4-FFF2-40B4-BE49-F238E27FC236}">
                <a16:creationId xmlns:a16="http://schemas.microsoft.com/office/drawing/2014/main" id="{7D0EA700-6B77-4B72-895E-E0C5F1EC033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B15CAE2F-4331-4BB4-853D-88E345DEE60F}"/>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20132774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13DCF-C8C9-46ED-811D-DC88F60B7E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899A80F-3517-4970-8391-415E9879E0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A4CC684-DCF5-412B-95A1-9706D8A86C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37B30E-7B1E-4B7E-92AA-692FC22120F5}"/>
              </a:ext>
            </a:extLst>
          </p:cNvPr>
          <p:cNvSpPr>
            <a:spLocks noGrp="1"/>
          </p:cNvSpPr>
          <p:nvPr>
            <p:ph type="dt" sz="half" idx="10"/>
          </p:nvPr>
        </p:nvSpPr>
        <p:spPr>
          <a:xfrm>
            <a:off x="838200" y="6356350"/>
            <a:ext cx="2743200" cy="365125"/>
          </a:xfrm>
          <a:prstGeom prst="rect">
            <a:avLst/>
          </a:prstGeom>
        </p:spPr>
        <p:txBody>
          <a:bodyPr/>
          <a:lstStyle/>
          <a:p>
            <a:fld id="{0F56BC20-E9DB-4474-88D2-549A63225E94}" type="datetimeFigureOut">
              <a:rPr lang="en-GB" smtClean="0"/>
              <a:t>15/05/2021</a:t>
            </a:fld>
            <a:endParaRPr lang="en-GB"/>
          </a:p>
        </p:txBody>
      </p:sp>
      <p:sp>
        <p:nvSpPr>
          <p:cNvPr id="6" name="Footer Placeholder 5">
            <a:extLst>
              <a:ext uri="{FF2B5EF4-FFF2-40B4-BE49-F238E27FC236}">
                <a16:creationId xmlns:a16="http://schemas.microsoft.com/office/drawing/2014/main" id="{035F1B2B-E15C-4A44-836A-83F598F91D8D}"/>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F013BA51-D2CF-4E32-8FD3-8893709D74FD}"/>
              </a:ext>
            </a:extLst>
          </p:cNvPr>
          <p:cNvSpPr>
            <a:spLocks noGrp="1"/>
          </p:cNvSpPr>
          <p:nvPr>
            <p:ph type="sldNum" sz="quarter" idx="12"/>
          </p:nvPr>
        </p:nvSpPr>
        <p:spPr>
          <a:xfrm>
            <a:off x="8610600" y="6356350"/>
            <a:ext cx="2743200" cy="365125"/>
          </a:xfrm>
          <a:prstGeom prst="rect">
            <a:avLst/>
          </a:prstGeom>
        </p:spPr>
        <p:txBody>
          <a:bodyPr/>
          <a:lstStyle/>
          <a:p>
            <a:fld id="{D9707621-D45A-45A1-BD2C-2B7ECF2A1265}" type="slidenum">
              <a:rPr lang="en-GB" smtClean="0"/>
              <a:t>‹#›</a:t>
            </a:fld>
            <a:endParaRPr lang="en-GB"/>
          </a:p>
        </p:txBody>
      </p:sp>
    </p:spTree>
    <p:extLst>
      <p:ext uri="{BB962C8B-B14F-4D97-AF65-F5344CB8AC3E}">
        <p14:creationId xmlns:p14="http://schemas.microsoft.com/office/powerpoint/2010/main" val="39405226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C8BED1-7F5A-406D-82FB-0DD03239C34A}"/>
              </a:ext>
            </a:extLst>
          </p:cNvPr>
          <p:cNvSpPr>
            <a:spLocks noGrp="1"/>
          </p:cNvSpPr>
          <p:nvPr>
            <p:ph type="title"/>
          </p:nvPr>
        </p:nvSpPr>
        <p:spPr>
          <a:xfrm>
            <a:off x="2743200" y="365125"/>
            <a:ext cx="8610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D7FB064-086A-4018-A6C0-2087CE8065D6}"/>
              </a:ext>
            </a:extLst>
          </p:cNvPr>
          <p:cNvSpPr>
            <a:spLocks noGrp="1"/>
          </p:cNvSpPr>
          <p:nvPr>
            <p:ph type="body" idx="1"/>
          </p:nvPr>
        </p:nvSpPr>
        <p:spPr>
          <a:xfrm>
            <a:off x="2743200" y="1825625"/>
            <a:ext cx="8610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19532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txStyles>
    <p:titleStyle>
      <a:lvl1pPr algn="l" defTabSz="914400" rtl="0" eaLnBrk="1" latinLnBrk="0" hangingPunct="1">
        <a:lnSpc>
          <a:spcPct val="90000"/>
        </a:lnSpc>
        <a:spcBef>
          <a:spcPct val="0"/>
        </a:spcBef>
        <a:buNone/>
        <a:defRPr sz="4400"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jovana.nikolic1@yahoo.com" TargetMode="External"/><Relationship Id="rId2" Type="http://schemas.openxmlformats.org/officeDocument/2006/relationships/hyperlink" Target="mailto:verakrstic0309@yahoo.com" TargetMode="External"/><Relationship Id="rId1" Type="http://schemas.openxmlformats.org/officeDocument/2006/relationships/slideLayout" Target="../slideLayouts/slideLayout2.xml"/><Relationship Id="rId4" Type="http://schemas.openxmlformats.org/officeDocument/2006/relationships/hyperlink" Target="mailto:marijatrifunovic96@gmail.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D93AE-1947-4E7C-B31F-E563E5B1E782}"/>
              </a:ext>
            </a:extLst>
          </p:cNvPr>
          <p:cNvSpPr>
            <a:spLocks noGrp="1"/>
          </p:cNvSpPr>
          <p:nvPr>
            <p:ph type="ctrTitle"/>
          </p:nvPr>
        </p:nvSpPr>
        <p:spPr/>
        <p:txBody>
          <a:bodyPr/>
          <a:lstStyle/>
          <a:p>
            <a:r>
              <a:rPr lang="sr-Cyrl-RS" dirty="0">
                <a:effectLst>
                  <a:outerShdw blurRad="38100" dist="38100" dir="2700000" algn="tl">
                    <a:srgbClr val="000000">
                      <a:alpha val="43137"/>
                    </a:srgbClr>
                  </a:outerShdw>
                </a:effectLst>
              </a:rPr>
              <a:t>ТОЧАК</a:t>
            </a:r>
            <a:endParaRPr lang="en-GB" dirty="0">
              <a:effectLst>
                <a:outerShdw blurRad="38100" dist="38100" dir="2700000" algn="tl">
                  <a:srgbClr val="000000">
                    <a:alpha val="43137"/>
                  </a:srgbClr>
                </a:outerShdw>
              </a:effectLst>
            </a:endParaRPr>
          </a:p>
        </p:txBody>
      </p:sp>
      <p:sp>
        <p:nvSpPr>
          <p:cNvPr id="3" name="Subtitle 2">
            <a:extLst>
              <a:ext uri="{FF2B5EF4-FFF2-40B4-BE49-F238E27FC236}">
                <a16:creationId xmlns:a16="http://schemas.microsoft.com/office/drawing/2014/main" id="{67DADDC4-E7CE-47DA-A7D9-1919480696D3}"/>
              </a:ext>
            </a:extLst>
          </p:cNvPr>
          <p:cNvSpPr>
            <a:spLocks noGrp="1"/>
          </p:cNvSpPr>
          <p:nvPr>
            <p:ph type="subTitle" idx="1"/>
          </p:nvPr>
        </p:nvSpPr>
        <p:spPr/>
        <p:txBody>
          <a:bodyPr/>
          <a:lstStyle/>
          <a:p>
            <a:r>
              <a:rPr lang="sr-Cyrl-RS" dirty="0"/>
              <a:t>ОШ „ВУК КАРАЏИЋ“ ВИТОШЕВАЦ</a:t>
            </a:r>
            <a:endParaRPr lang="en-GB" dirty="0"/>
          </a:p>
        </p:txBody>
      </p:sp>
    </p:spTree>
    <p:extLst>
      <p:ext uri="{BB962C8B-B14F-4D97-AF65-F5344CB8AC3E}">
        <p14:creationId xmlns:p14="http://schemas.microsoft.com/office/powerpoint/2010/main" val="274107277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AB003B-7232-42FF-994A-F54C9C0808DB}"/>
              </a:ext>
            </a:extLst>
          </p:cNvPr>
          <p:cNvSpPr>
            <a:spLocks noGrp="1"/>
          </p:cNvSpPr>
          <p:nvPr>
            <p:ph type="title"/>
          </p:nvPr>
        </p:nvSpPr>
        <p:spPr/>
        <p:txBody>
          <a:bodyPr/>
          <a:lstStyle/>
          <a:p>
            <a:r>
              <a:rPr lang="sr-Cyrl-RS" dirty="0"/>
              <a:t>Опис конструкције:</a:t>
            </a:r>
            <a:endParaRPr lang="en-GB" dirty="0"/>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7536DD6-6E3E-4540-9DCC-1A659C342ECA}"/>
                  </a:ext>
                </a:extLst>
              </p:cNvPr>
              <p:cNvSpPr>
                <a:spLocks noGrp="1"/>
              </p:cNvSpPr>
              <p:nvPr>
                <p:ph sz="half" idx="1"/>
              </p:nvPr>
            </p:nvSpPr>
            <p:spPr>
              <a:xfrm>
                <a:off x="2743200" y="1825625"/>
                <a:ext cx="3276600" cy="4351338"/>
              </a:xfrm>
            </p:spPr>
            <p:txBody>
              <a:bodyPr>
                <a:noAutofit/>
              </a:bodyPr>
              <a:lstStyle/>
              <a:p>
                <a:pPr marL="0" indent="0">
                  <a:buNone/>
                </a:pPr>
                <a:r>
                  <a:rPr lang="sr-Cyrl-RS" sz="2400" dirty="0">
                    <a:solidFill>
                      <a:srgbClr val="000000"/>
                    </a:solidFill>
                    <a:effectLst/>
                    <a:ea typeface="Calibri" panose="020F0502020204030204" pitchFamily="34" charset="0"/>
                  </a:rPr>
                  <a:t>Конструишемо једнакокраки троугао који ће представљати основу наше конструкције. Врх овако конструисаног троугла узимамо за центар кружнице</a:t>
                </a:r>
                <a:br>
                  <a:rPr lang="sr-Cyrl-RS" sz="2400" dirty="0">
                    <a:solidFill>
                      <a:srgbClr val="000000"/>
                    </a:solidFill>
                    <a:effectLst/>
                    <a:ea typeface="Calibri" panose="020F0502020204030204" pitchFamily="34" charset="0"/>
                  </a:rPr>
                </a:br>
                <a14:m>
                  <m:oMath xmlns:m="http://schemas.openxmlformats.org/officeDocument/2006/math">
                    <m:sSub>
                      <m:sSubPr>
                        <m:ctrlPr>
                          <a:rPr lang="en-GB" sz="2400" i="1">
                            <a:solidFill>
                              <a:srgbClr val="000000"/>
                            </a:solidFill>
                            <a:effectLst/>
                            <a:latin typeface="Cambria Math" panose="02040503050406030204" pitchFamily="18" charset="0"/>
                            <a:ea typeface="Calibri" panose="020F0502020204030204" pitchFamily="34" charset="0"/>
                          </a:rPr>
                        </m:ctrlPr>
                      </m:sSubPr>
                      <m:e>
                        <m:r>
                          <a:rPr lang="sr-Cyrl-RS" sz="2400" i="1">
                            <a:solidFill>
                              <a:srgbClr val="000000"/>
                            </a:solidFill>
                            <a:effectLst/>
                            <a:latin typeface="Cambria Math" panose="02040503050406030204" pitchFamily="18" charset="0"/>
                            <a:ea typeface="Calibri" panose="020F0502020204030204" pitchFamily="34" charset="0"/>
                          </a:rPr>
                          <m:t>𝑘</m:t>
                        </m:r>
                      </m:e>
                      <m:sub>
                        <m:r>
                          <a:rPr lang="sr-Cyrl-RS" sz="2400" i="1">
                            <a:solidFill>
                              <a:srgbClr val="000000"/>
                            </a:solidFill>
                            <a:effectLst/>
                            <a:latin typeface="Cambria Math" panose="02040503050406030204" pitchFamily="18" charset="0"/>
                            <a:ea typeface="Calibri" panose="020F0502020204030204" pitchFamily="34" charset="0"/>
                          </a:rPr>
                          <m:t>1</m:t>
                        </m:r>
                      </m:sub>
                    </m:sSub>
                    <m:r>
                      <a:rPr lang="sr-Cyrl-RS" sz="2400" i="1">
                        <a:solidFill>
                          <a:srgbClr val="000000"/>
                        </a:solidFill>
                        <a:effectLst/>
                        <a:latin typeface="Cambria Math" panose="02040503050406030204" pitchFamily="18" charset="0"/>
                        <a:ea typeface="Calibri" panose="020F0502020204030204" pitchFamily="34" charset="0"/>
                      </a:rPr>
                      <m:t>(</m:t>
                    </m:r>
                    <m:r>
                      <a:rPr lang="sr-Cyrl-RS" sz="2400" i="1">
                        <a:solidFill>
                          <a:srgbClr val="000000"/>
                        </a:solidFill>
                        <a:effectLst/>
                        <a:latin typeface="Cambria Math" panose="02040503050406030204" pitchFamily="18" charset="0"/>
                        <a:ea typeface="Calibri" panose="020F0502020204030204" pitchFamily="34" charset="0"/>
                      </a:rPr>
                      <m:t>𝐴</m:t>
                    </m:r>
                    <m:r>
                      <a:rPr lang="sr-Cyrl-RS" sz="2400" i="1">
                        <a:solidFill>
                          <a:srgbClr val="000000"/>
                        </a:solidFill>
                        <a:effectLst/>
                        <a:latin typeface="Cambria Math" panose="02040503050406030204" pitchFamily="18" charset="0"/>
                        <a:ea typeface="Calibri" panose="020F0502020204030204" pitchFamily="34" charset="0"/>
                      </a:rPr>
                      <m:t>,  </m:t>
                    </m:r>
                    <m:sSub>
                      <m:sSubPr>
                        <m:ctrlPr>
                          <a:rPr lang="en-GB" sz="2400" i="1">
                            <a:solidFill>
                              <a:srgbClr val="000000"/>
                            </a:solidFill>
                            <a:effectLst/>
                            <a:latin typeface="Cambria Math" panose="02040503050406030204" pitchFamily="18" charset="0"/>
                            <a:ea typeface="Calibri" panose="020F0502020204030204" pitchFamily="34" charset="0"/>
                          </a:rPr>
                        </m:ctrlPr>
                      </m:sSubPr>
                      <m:e>
                        <m:r>
                          <a:rPr lang="sr-Cyrl-RS" sz="2400" i="1">
                            <a:solidFill>
                              <a:srgbClr val="000000"/>
                            </a:solidFill>
                            <a:effectLst/>
                            <a:latin typeface="Cambria Math" panose="02040503050406030204" pitchFamily="18" charset="0"/>
                            <a:ea typeface="Calibri" panose="020F0502020204030204" pitchFamily="34" charset="0"/>
                          </a:rPr>
                          <m:t>𝑟</m:t>
                        </m:r>
                      </m:e>
                      <m:sub>
                        <m:r>
                          <a:rPr lang="sr-Cyrl-RS" sz="2400" i="1">
                            <a:solidFill>
                              <a:srgbClr val="000000"/>
                            </a:solidFill>
                            <a:effectLst/>
                            <a:latin typeface="Cambria Math" panose="02040503050406030204" pitchFamily="18" charset="0"/>
                            <a:ea typeface="Calibri" panose="020F0502020204030204" pitchFamily="34" charset="0"/>
                          </a:rPr>
                          <m:t>1</m:t>
                        </m:r>
                      </m:sub>
                    </m:sSub>
                    <m:r>
                      <a:rPr lang="sr-Cyrl-RS" sz="2400" i="1">
                        <a:solidFill>
                          <a:srgbClr val="000000"/>
                        </a:solidFill>
                        <a:effectLst/>
                        <a:latin typeface="Cambria Math" panose="02040503050406030204" pitchFamily="18" charset="0"/>
                        <a:ea typeface="Calibri" panose="020F0502020204030204" pitchFamily="34" charset="0"/>
                      </a:rPr>
                      <m:t>)</m:t>
                    </m:r>
                  </m:oMath>
                </a14:m>
                <a:r>
                  <a:rPr lang="sr-Cyrl-RS" sz="2400" dirty="0">
                    <a:solidFill>
                      <a:srgbClr val="000000"/>
                    </a:solidFill>
                    <a:effectLst/>
                    <a:ea typeface="Calibri" panose="020F0502020204030204" pitchFamily="34" charset="0"/>
                  </a:rPr>
                  <a:t>, при чему водимо рачуна да је полупречник кружнице коју конструишемо мањи од висине троугла </a:t>
                </a:r>
                <a14:m>
                  <m:oMath xmlns:m="http://schemas.openxmlformats.org/officeDocument/2006/math">
                    <m:r>
                      <a:rPr lang="sr-Latn-RS" sz="2400" i="1">
                        <a:solidFill>
                          <a:srgbClr val="000000"/>
                        </a:solidFill>
                        <a:effectLst/>
                        <a:latin typeface="Cambria Math" panose="02040503050406030204" pitchFamily="18" charset="0"/>
                        <a:ea typeface="Calibri" panose="020F0502020204030204" pitchFamily="34" charset="0"/>
                      </a:rPr>
                      <m:t>h</m:t>
                    </m:r>
                  </m:oMath>
                </a14:m>
                <a:r>
                  <a:rPr lang="sr-Cyrl-RS" sz="2400" dirty="0">
                    <a:solidFill>
                      <a:srgbClr val="000000"/>
                    </a:solidFill>
                    <a:effectLst/>
                    <a:ea typeface="Calibri" panose="020F0502020204030204" pitchFamily="34" charset="0"/>
                  </a:rPr>
                  <a:t>. </a:t>
                </a:r>
                <a:endParaRPr lang="en-GB" sz="2400" dirty="0">
                  <a:solidFill>
                    <a:srgbClr val="000000"/>
                  </a:solidFill>
                  <a:effectLst/>
                  <a:latin typeface="Calibri" panose="020F0502020204030204" pitchFamily="34" charset="0"/>
                  <a:ea typeface="Calibri" panose="020F0502020204030204" pitchFamily="34" charset="0"/>
                </a:endParaRPr>
              </a:p>
              <a:p>
                <a:pPr marL="0" indent="0">
                  <a:buNone/>
                </a:pPr>
                <a:endParaRPr lang="en-GB" sz="3600" dirty="0"/>
              </a:p>
            </p:txBody>
          </p:sp>
        </mc:Choice>
        <mc:Fallback>
          <p:sp>
            <p:nvSpPr>
              <p:cNvPr id="6" name="Content Placeholder 5">
                <a:extLst>
                  <a:ext uri="{FF2B5EF4-FFF2-40B4-BE49-F238E27FC236}">
                    <a16:creationId xmlns:a16="http://schemas.microsoft.com/office/drawing/2014/main" id="{67536DD6-6E3E-4540-9DCC-1A659C342ECA}"/>
                  </a:ext>
                </a:extLst>
              </p:cNvPr>
              <p:cNvSpPr>
                <a:spLocks noGrp="1" noRot="1" noChangeAspect="1" noMove="1" noResize="1" noEditPoints="1" noAdjustHandles="1" noChangeArrowheads="1" noChangeShapeType="1" noTextEdit="1"/>
              </p:cNvSpPr>
              <p:nvPr>
                <p:ph sz="half" idx="1"/>
              </p:nvPr>
            </p:nvSpPr>
            <p:spPr>
              <a:xfrm>
                <a:off x="2743200" y="1825625"/>
                <a:ext cx="3276600" cy="4351338"/>
              </a:xfrm>
              <a:blipFill>
                <a:blip r:embed="rId2"/>
                <a:stretch>
                  <a:fillRect l="-2788" t="-1961" r="-3532" b="-11064"/>
                </a:stretch>
              </a:blipFill>
            </p:spPr>
            <p:txBody>
              <a:bodyPr/>
              <a:lstStyle/>
              <a:p>
                <a:r>
                  <a:rPr lang="en-GB">
                    <a:noFill/>
                  </a:rPr>
                  <a:t> </a:t>
                </a:r>
              </a:p>
            </p:txBody>
          </p:sp>
        </mc:Fallback>
      </mc:AlternateContent>
      <p:pic>
        <p:nvPicPr>
          <p:cNvPr id="13" name="Content Placeholder 12">
            <a:extLst>
              <a:ext uri="{FF2B5EF4-FFF2-40B4-BE49-F238E27FC236}">
                <a16:creationId xmlns:a16="http://schemas.microsoft.com/office/drawing/2014/main" id="{A037AD39-E46C-4558-AE6E-831EE38CF805}"/>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2060" t="4381" r="18137" b="6599"/>
          <a:stretch/>
        </p:blipFill>
        <p:spPr>
          <a:xfrm>
            <a:off x="6172202" y="1825625"/>
            <a:ext cx="4296504" cy="4320000"/>
          </a:xfrm>
        </p:spPr>
      </p:pic>
    </p:spTree>
    <p:extLst>
      <p:ext uri="{BB962C8B-B14F-4D97-AF65-F5344CB8AC3E}">
        <p14:creationId xmlns:p14="http://schemas.microsoft.com/office/powerpoint/2010/main" val="38921056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AB003B-7232-42FF-994A-F54C9C0808DB}"/>
              </a:ext>
            </a:extLst>
          </p:cNvPr>
          <p:cNvSpPr>
            <a:spLocks noGrp="1"/>
          </p:cNvSpPr>
          <p:nvPr>
            <p:ph type="title"/>
          </p:nvPr>
        </p:nvSpPr>
        <p:spPr/>
        <p:txBody>
          <a:bodyPr/>
          <a:lstStyle/>
          <a:p>
            <a:r>
              <a:rPr lang="sr-Cyrl-RS" dirty="0"/>
              <a:t>Опис конструкције:</a:t>
            </a:r>
            <a:endParaRPr lang="en-GB" dirty="0"/>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7536DD6-6E3E-4540-9DCC-1A659C342ECA}"/>
                  </a:ext>
                </a:extLst>
              </p:cNvPr>
              <p:cNvSpPr>
                <a:spLocks noGrp="1"/>
              </p:cNvSpPr>
              <p:nvPr>
                <p:ph sz="half" idx="1"/>
              </p:nvPr>
            </p:nvSpPr>
            <p:spPr>
              <a:xfrm>
                <a:off x="2743200" y="1825625"/>
                <a:ext cx="3276600" cy="4351338"/>
              </a:xfrm>
            </p:spPr>
            <p:txBody>
              <a:bodyPr>
                <a:noAutofit/>
              </a:bodyPr>
              <a:lstStyle/>
              <a:p>
                <a:pPr marL="0" indent="0">
                  <a:buNone/>
                </a:pPr>
                <a:r>
                  <a:rPr lang="sr-Cyrl-RS" dirty="0"/>
                  <a:t>Након тога конструишемо нормалу на основицу једнакокраког троугла, па у пресеку те нормале и кружнице </a:t>
                </a:r>
                <a14:m>
                  <m:oMath xmlns:m="http://schemas.openxmlformats.org/officeDocument/2006/math">
                    <m:sSub>
                      <m:sSubPr>
                        <m:ctrlPr>
                          <a:rPr lang="en-GB" i="1"/>
                        </m:ctrlPr>
                      </m:sSubPr>
                      <m:e>
                        <m:r>
                          <a:rPr lang="sr-Cyrl-RS" i="1"/>
                          <m:t>𝑘</m:t>
                        </m:r>
                      </m:e>
                      <m:sub>
                        <m:r>
                          <a:rPr lang="sr-Cyrl-RS" i="1"/>
                          <m:t>1</m:t>
                        </m:r>
                      </m:sub>
                    </m:sSub>
                  </m:oMath>
                </a14:m>
                <a:r>
                  <a:rPr lang="sr-Cyrl-RS" dirty="0"/>
                  <a:t> бирамо тачку </a:t>
                </a:r>
                <a14:m>
                  <m:oMath xmlns:m="http://schemas.openxmlformats.org/officeDocument/2006/math">
                    <m:r>
                      <a:rPr lang="sr-Cyrl-RS" i="1"/>
                      <m:t>𝐴</m:t>
                    </m:r>
                  </m:oMath>
                </a14:m>
                <a:r>
                  <a:rPr lang="sr-Cyrl-RS" dirty="0"/>
                  <a:t>.</a:t>
                </a:r>
                <a:endParaRPr lang="en-GB" dirty="0"/>
              </a:p>
            </p:txBody>
          </p:sp>
        </mc:Choice>
        <mc:Fallback>
          <p:sp>
            <p:nvSpPr>
              <p:cNvPr id="6" name="Content Placeholder 5">
                <a:extLst>
                  <a:ext uri="{FF2B5EF4-FFF2-40B4-BE49-F238E27FC236}">
                    <a16:creationId xmlns:a16="http://schemas.microsoft.com/office/drawing/2014/main" id="{67536DD6-6E3E-4540-9DCC-1A659C342ECA}"/>
                  </a:ext>
                </a:extLst>
              </p:cNvPr>
              <p:cNvSpPr>
                <a:spLocks noGrp="1" noRot="1" noChangeAspect="1" noMove="1" noResize="1" noEditPoints="1" noAdjustHandles="1" noChangeArrowheads="1" noChangeShapeType="1" noTextEdit="1"/>
              </p:cNvSpPr>
              <p:nvPr>
                <p:ph sz="half" idx="1"/>
              </p:nvPr>
            </p:nvSpPr>
            <p:spPr>
              <a:xfrm>
                <a:off x="2743200" y="1825625"/>
                <a:ext cx="3276600" cy="4351338"/>
              </a:xfrm>
              <a:blipFill>
                <a:blip r:embed="rId2"/>
                <a:stretch>
                  <a:fillRect l="-3717" t="-2381" r="-1859"/>
                </a:stretch>
              </a:blipFill>
            </p:spPr>
            <p:txBody>
              <a:bodyPr/>
              <a:lstStyle/>
              <a:p>
                <a:r>
                  <a:rPr lang="en-GB">
                    <a:noFill/>
                  </a:rPr>
                  <a:t> </a:t>
                </a:r>
              </a:p>
            </p:txBody>
          </p:sp>
        </mc:Fallback>
      </mc:AlternateContent>
      <p:pic>
        <p:nvPicPr>
          <p:cNvPr id="16" name="Content Placeholder 15">
            <a:extLst>
              <a:ext uri="{FF2B5EF4-FFF2-40B4-BE49-F238E27FC236}">
                <a16:creationId xmlns:a16="http://schemas.microsoft.com/office/drawing/2014/main" id="{896C838E-176E-42BE-8096-52E3772E3FC9}"/>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1536" t="6834" r="16994" b="3696"/>
          <a:stretch/>
        </p:blipFill>
        <p:spPr>
          <a:xfrm>
            <a:off x="6172202" y="1825625"/>
            <a:ext cx="4418180" cy="4320000"/>
          </a:xfrm>
        </p:spPr>
      </p:pic>
    </p:spTree>
    <p:extLst>
      <p:ext uri="{BB962C8B-B14F-4D97-AF65-F5344CB8AC3E}">
        <p14:creationId xmlns:p14="http://schemas.microsoft.com/office/powerpoint/2010/main" val="200473403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AB003B-7232-42FF-994A-F54C9C0808DB}"/>
              </a:ext>
            </a:extLst>
          </p:cNvPr>
          <p:cNvSpPr>
            <a:spLocks noGrp="1"/>
          </p:cNvSpPr>
          <p:nvPr>
            <p:ph type="title"/>
          </p:nvPr>
        </p:nvSpPr>
        <p:spPr/>
        <p:txBody>
          <a:bodyPr/>
          <a:lstStyle/>
          <a:p>
            <a:r>
              <a:rPr lang="sr-Cyrl-RS" dirty="0"/>
              <a:t>Опис конструкције:</a:t>
            </a:r>
            <a:endParaRPr lang="en-GB" dirty="0"/>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7536DD6-6E3E-4540-9DCC-1A659C342ECA}"/>
                  </a:ext>
                </a:extLst>
              </p:cNvPr>
              <p:cNvSpPr>
                <a:spLocks noGrp="1"/>
              </p:cNvSpPr>
              <p:nvPr>
                <p:ph sz="half" idx="1"/>
              </p:nvPr>
            </p:nvSpPr>
            <p:spPr>
              <a:xfrm>
                <a:off x="2743200" y="1825625"/>
                <a:ext cx="3276600" cy="4351338"/>
              </a:xfrm>
            </p:spPr>
            <p:txBody>
              <a:bodyPr>
                <a:noAutofit/>
              </a:bodyPr>
              <a:lstStyle/>
              <a:p>
                <a:pPr marL="0" indent="0">
                  <a:buNone/>
                </a:pPr>
                <a:r>
                  <a:rPr lang="sr-Cyrl-RS" sz="2200" dirty="0"/>
                  <a:t>Пошто смо замислили да наш точак има укупно </a:t>
                </a:r>
                <a14:m>
                  <m:oMath xmlns:m="http://schemas.openxmlformats.org/officeDocument/2006/math">
                    <m:r>
                      <a:rPr lang="sr-Cyrl-RS" sz="2200" i="1"/>
                      <m:t>8</m:t>
                    </m:r>
                  </m:oMath>
                </a14:m>
                <a:r>
                  <a:rPr lang="sr-Cyrl-RS" sz="2200" dirty="0"/>
                  <a:t> корпи, то значи да ће угао између  сваке две корпе бити </a:t>
                </a:r>
                <a14:m>
                  <m:oMath xmlns:m="http://schemas.openxmlformats.org/officeDocument/2006/math">
                    <m:f>
                      <m:fPr>
                        <m:ctrlPr>
                          <a:rPr lang="en-GB" sz="2200" i="1"/>
                        </m:ctrlPr>
                      </m:fPr>
                      <m:num>
                        <m:r>
                          <a:rPr lang="sr-Cyrl-RS" sz="2200" i="1"/>
                          <m:t>360°</m:t>
                        </m:r>
                      </m:num>
                      <m:den>
                        <m:r>
                          <a:rPr lang="sr-Cyrl-RS" sz="2200" i="1"/>
                          <m:t>8</m:t>
                        </m:r>
                      </m:den>
                    </m:f>
                    <m:r>
                      <a:rPr lang="sr-Cyrl-RS" sz="2200" i="1"/>
                      <m:t>=45°</m:t>
                    </m:r>
                  </m:oMath>
                </a14:m>
                <a:r>
                  <a:rPr lang="sr-Cyrl-RS" sz="2200" dirty="0"/>
                  <a:t>. Затим вршимо ротацију тачке </a:t>
                </a:r>
                <a14:m>
                  <m:oMath xmlns:m="http://schemas.openxmlformats.org/officeDocument/2006/math">
                    <m:r>
                      <a:rPr lang="sr-Cyrl-RS" sz="2200" i="1"/>
                      <m:t>𝐴</m:t>
                    </m:r>
                  </m:oMath>
                </a14:m>
                <a:r>
                  <a:rPr lang="sr-Cyrl-RS" sz="2200" dirty="0"/>
                  <a:t> око тачке </a:t>
                </a:r>
                <a14:m>
                  <m:oMath xmlns:m="http://schemas.openxmlformats.org/officeDocument/2006/math">
                    <m:r>
                      <a:rPr lang="sr-Latn-RS" sz="2200" i="1"/>
                      <m:t>𝑂</m:t>
                    </m:r>
                  </m:oMath>
                </a14:m>
                <a:r>
                  <a:rPr lang="sr-Cyrl-RS" sz="2200" dirty="0"/>
                  <a:t> за угао од </a:t>
                </a:r>
                <a14:m>
                  <m:oMath xmlns:m="http://schemas.openxmlformats.org/officeDocument/2006/math">
                    <m:r>
                      <a:rPr lang="sr-Latn-RS" sz="2200" i="1"/>
                      <m:t>45°</m:t>
                    </m:r>
                  </m:oMath>
                </a14:m>
                <a:r>
                  <a:rPr lang="sr-Cyrl-RS" sz="2200" dirty="0"/>
                  <a:t> и на тај начин добијамо тачку </a:t>
                </a:r>
                <a14:m>
                  <m:oMath xmlns:m="http://schemas.openxmlformats.org/officeDocument/2006/math">
                    <m:r>
                      <a:rPr lang="sr-Cyrl-RS" sz="2200" i="1"/>
                      <m:t>𝐵</m:t>
                    </m:r>
                  </m:oMath>
                </a14:m>
                <a:r>
                  <a:rPr lang="sr-Latn-RS" sz="2200" dirty="0"/>
                  <a:t>. </a:t>
                </a:r>
                <a:r>
                  <a:rPr lang="sr-Cyrl-RS" sz="2200" dirty="0"/>
                  <a:t>Поступак понављамо док не добијемо свих </a:t>
                </a:r>
                <a14:m>
                  <m:oMath xmlns:m="http://schemas.openxmlformats.org/officeDocument/2006/math">
                    <m:r>
                      <a:rPr lang="sr-Cyrl-RS" sz="2200" i="1"/>
                      <m:t>8</m:t>
                    </m:r>
                  </m:oMath>
                </a14:m>
                <a:r>
                  <a:rPr lang="sr-Cyrl-RS" sz="2200" dirty="0"/>
                  <a:t> тачака  </a:t>
                </a:r>
                <a14:m>
                  <m:oMath xmlns:m="http://schemas.openxmlformats.org/officeDocument/2006/math">
                    <m:r>
                      <a:rPr lang="sr-Cyrl-RS" sz="2200" i="1"/>
                      <m:t>𝐴</m:t>
                    </m:r>
                    <m:r>
                      <a:rPr lang="sr-Cyrl-RS" sz="2200" i="1"/>
                      <m:t>, </m:t>
                    </m:r>
                    <m:r>
                      <a:rPr lang="sr-Cyrl-RS" sz="2200" i="1"/>
                      <m:t>𝐵</m:t>
                    </m:r>
                    <m:r>
                      <a:rPr lang="sr-Cyrl-RS" sz="2200" i="1"/>
                      <m:t>, </m:t>
                    </m:r>
                    <m:r>
                      <a:rPr lang="sr-Cyrl-RS" sz="2200" i="1"/>
                      <m:t>𝐶</m:t>
                    </m:r>
                    <m:r>
                      <a:rPr lang="sr-Cyrl-RS" sz="2200" i="1"/>
                      <m:t>, </m:t>
                    </m:r>
                    <m:r>
                      <a:rPr lang="sr-Cyrl-RS" sz="2200" i="1"/>
                      <m:t>𝐷</m:t>
                    </m:r>
                    <m:r>
                      <a:rPr lang="sr-Cyrl-RS" sz="2200" i="1"/>
                      <m:t>, </m:t>
                    </m:r>
                    <m:r>
                      <a:rPr lang="sr-Cyrl-RS" sz="2200" i="1"/>
                      <m:t>𝐸</m:t>
                    </m:r>
                    <m:r>
                      <a:rPr lang="sr-Cyrl-RS" sz="2200" i="1"/>
                      <m:t>, </m:t>
                    </m:r>
                    <m:r>
                      <a:rPr lang="sr-Cyrl-RS" sz="2200" i="1"/>
                      <m:t>𝐹</m:t>
                    </m:r>
                    <m:r>
                      <a:rPr lang="sr-Cyrl-RS" sz="2200" i="1"/>
                      <m:t>, </m:t>
                    </m:r>
                    <m:r>
                      <a:rPr lang="sr-Cyrl-RS" sz="2200" i="1"/>
                      <m:t>𝐺</m:t>
                    </m:r>
                    <m:r>
                      <a:rPr lang="sr-Cyrl-RS" sz="2200" i="1"/>
                      <m:t>, </m:t>
                    </m:r>
                    <m:r>
                      <a:rPr lang="sr-Cyrl-RS" sz="2200" i="1"/>
                      <m:t>𝐻</m:t>
                    </m:r>
                  </m:oMath>
                </a14:m>
                <a:r>
                  <a:rPr lang="sr-Cyrl-RS" sz="2200" dirty="0"/>
                  <a:t>.</a:t>
                </a:r>
                <a:endParaRPr lang="en-GB" sz="2200" dirty="0"/>
              </a:p>
            </p:txBody>
          </p:sp>
        </mc:Choice>
        <mc:Fallback>
          <p:sp>
            <p:nvSpPr>
              <p:cNvPr id="6" name="Content Placeholder 5">
                <a:extLst>
                  <a:ext uri="{FF2B5EF4-FFF2-40B4-BE49-F238E27FC236}">
                    <a16:creationId xmlns:a16="http://schemas.microsoft.com/office/drawing/2014/main" id="{67536DD6-6E3E-4540-9DCC-1A659C342ECA}"/>
                  </a:ext>
                </a:extLst>
              </p:cNvPr>
              <p:cNvSpPr>
                <a:spLocks noGrp="1" noRot="1" noChangeAspect="1" noMove="1" noResize="1" noEditPoints="1" noAdjustHandles="1" noChangeArrowheads="1" noChangeShapeType="1" noTextEdit="1"/>
              </p:cNvSpPr>
              <p:nvPr>
                <p:ph sz="half" idx="1"/>
              </p:nvPr>
            </p:nvSpPr>
            <p:spPr>
              <a:xfrm>
                <a:off x="2743200" y="1825625"/>
                <a:ext cx="3276600" cy="4351338"/>
              </a:xfrm>
              <a:blipFill>
                <a:blip r:embed="rId2"/>
                <a:stretch>
                  <a:fillRect l="-2416" t="-1541" r="-4275"/>
                </a:stretch>
              </a:blipFill>
            </p:spPr>
            <p:txBody>
              <a:bodyPr/>
              <a:lstStyle/>
              <a:p>
                <a:r>
                  <a:rPr lang="en-GB">
                    <a:noFill/>
                  </a:rPr>
                  <a:t> </a:t>
                </a:r>
              </a:p>
            </p:txBody>
          </p:sp>
        </mc:Fallback>
      </mc:AlternateContent>
      <p:pic>
        <p:nvPicPr>
          <p:cNvPr id="7" name="Content Placeholder 6">
            <a:extLst>
              <a:ext uri="{FF2B5EF4-FFF2-40B4-BE49-F238E27FC236}">
                <a16:creationId xmlns:a16="http://schemas.microsoft.com/office/drawing/2014/main" id="{3A40A56E-CE8A-41E7-AC5D-938CB799AEC6}"/>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4076" t="6204" r="16531" b="6780"/>
          <a:stretch/>
        </p:blipFill>
        <p:spPr>
          <a:xfrm>
            <a:off x="6172202" y="1825625"/>
            <a:ext cx="4359370" cy="4320000"/>
          </a:xfrm>
        </p:spPr>
      </p:pic>
    </p:spTree>
    <p:extLst>
      <p:ext uri="{BB962C8B-B14F-4D97-AF65-F5344CB8AC3E}">
        <p14:creationId xmlns:p14="http://schemas.microsoft.com/office/powerpoint/2010/main" val="413607557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AB003B-7232-42FF-994A-F54C9C0808DB}"/>
              </a:ext>
            </a:extLst>
          </p:cNvPr>
          <p:cNvSpPr>
            <a:spLocks noGrp="1"/>
          </p:cNvSpPr>
          <p:nvPr>
            <p:ph type="title"/>
          </p:nvPr>
        </p:nvSpPr>
        <p:spPr/>
        <p:txBody>
          <a:bodyPr/>
          <a:lstStyle/>
          <a:p>
            <a:r>
              <a:rPr lang="sr-Cyrl-RS" dirty="0"/>
              <a:t>Опис конструкције:</a:t>
            </a:r>
            <a:endParaRPr lang="en-GB" dirty="0"/>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7536DD6-6E3E-4540-9DCC-1A659C342ECA}"/>
                  </a:ext>
                </a:extLst>
              </p:cNvPr>
              <p:cNvSpPr>
                <a:spLocks noGrp="1"/>
              </p:cNvSpPr>
              <p:nvPr>
                <p:ph sz="half" idx="1"/>
              </p:nvPr>
            </p:nvSpPr>
            <p:spPr>
              <a:xfrm>
                <a:off x="2743200" y="1825625"/>
                <a:ext cx="3276600" cy="4351338"/>
              </a:xfrm>
            </p:spPr>
            <p:txBody>
              <a:bodyPr>
                <a:noAutofit/>
              </a:bodyPr>
              <a:lstStyle/>
              <a:p>
                <a:pPr marL="0" indent="0">
                  <a:buNone/>
                </a:pPr>
                <a:r>
                  <a:rPr lang="sr-Cyrl-RS" sz="2200" dirty="0"/>
                  <a:t>Затим конструишемо кружницу </a:t>
                </a:r>
                <a:br>
                  <a:rPr lang="sr-Cyrl-RS" sz="2200" dirty="0"/>
                </a:br>
                <a14:m>
                  <m:oMath xmlns:m="http://schemas.openxmlformats.org/officeDocument/2006/math">
                    <m:sSub>
                      <m:sSubPr>
                        <m:ctrlPr>
                          <a:rPr lang="en-GB" sz="2200" i="1"/>
                        </m:ctrlPr>
                      </m:sSubPr>
                      <m:e>
                        <m:r>
                          <a:rPr lang="sr-Latn-RS" sz="2200" i="1"/>
                          <m:t>𝑘</m:t>
                        </m:r>
                      </m:e>
                      <m:sub>
                        <m:r>
                          <a:rPr lang="sr-Latn-RS" sz="2200" i="1"/>
                          <m:t>2</m:t>
                        </m:r>
                      </m:sub>
                    </m:sSub>
                    <m:r>
                      <a:rPr lang="sr-Latn-RS" sz="2200" i="1"/>
                      <m:t>(</m:t>
                    </m:r>
                    <m:r>
                      <a:rPr lang="sr-Latn-RS" sz="2200" i="1"/>
                      <m:t>𝐴</m:t>
                    </m:r>
                    <m:r>
                      <a:rPr lang="sr-Latn-RS" sz="2200" i="1"/>
                      <m:t>,</m:t>
                    </m:r>
                    <m:sSub>
                      <m:sSubPr>
                        <m:ctrlPr>
                          <a:rPr lang="en-GB" sz="2200" i="1"/>
                        </m:ctrlPr>
                      </m:sSubPr>
                      <m:e>
                        <m:r>
                          <a:rPr lang="sr-Latn-RS" sz="2200" i="1"/>
                          <m:t>𝑟</m:t>
                        </m:r>
                      </m:e>
                      <m:sub>
                        <m:r>
                          <a:rPr lang="sr-Latn-RS" sz="2200" i="1"/>
                          <m:t>2</m:t>
                        </m:r>
                      </m:sub>
                    </m:sSub>
                    <m:r>
                      <a:rPr lang="sr-Latn-RS" sz="2200" i="1"/>
                      <m:t>&lt;</m:t>
                    </m:r>
                    <m:r>
                      <a:rPr lang="en-GB" sz="2200" i="1"/>
                      <m:t>h</m:t>
                    </m:r>
                    <m:r>
                      <a:rPr lang="en-GB" sz="2200" i="1"/>
                      <m:t>−</m:t>
                    </m:r>
                    <m:sSub>
                      <m:sSubPr>
                        <m:ctrlPr>
                          <a:rPr lang="en-GB" sz="2200" i="1"/>
                        </m:ctrlPr>
                      </m:sSubPr>
                      <m:e>
                        <m:r>
                          <a:rPr lang="en-GB" sz="2200" i="1"/>
                          <m:t>𝑟</m:t>
                        </m:r>
                      </m:e>
                      <m:sub>
                        <m:r>
                          <a:rPr lang="en-GB" sz="2200" i="1"/>
                          <m:t>1</m:t>
                        </m:r>
                      </m:sub>
                    </m:sSub>
                    <m:r>
                      <a:rPr lang="sr-Latn-RS" sz="2200" i="1"/>
                      <m:t>)</m:t>
                    </m:r>
                  </m:oMath>
                </a14:m>
                <a:r>
                  <a:rPr lang="sr-Cyrl-RS" sz="2200" dirty="0"/>
                  <a:t> и праву паралелну правој која садржи основицу почетног троугла, а која пролази кроз тачку </a:t>
                </a:r>
                <a14:m>
                  <m:oMath xmlns:m="http://schemas.openxmlformats.org/officeDocument/2006/math">
                    <m:r>
                      <a:rPr lang="sr-Cyrl-RS" sz="2200" i="1"/>
                      <m:t>𝐴</m:t>
                    </m:r>
                    <m:r>
                      <a:rPr lang="sr-Cyrl-RS" sz="2200" i="1"/>
                      <m:t>.</m:t>
                    </m:r>
                  </m:oMath>
                </a14:m>
                <a:r>
                  <a:rPr lang="sr-Cyrl-RS" sz="2200" dirty="0"/>
                  <a:t> У пресеку те праве и кружнице </a:t>
                </a:r>
                <a14:m>
                  <m:oMath xmlns:m="http://schemas.openxmlformats.org/officeDocument/2006/math">
                    <m:sSub>
                      <m:sSubPr>
                        <m:ctrlPr>
                          <a:rPr lang="en-GB" sz="2200" i="1"/>
                        </m:ctrlPr>
                      </m:sSubPr>
                      <m:e>
                        <m:r>
                          <a:rPr lang="sr-Latn-RS" sz="2200" i="1"/>
                          <m:t>𝑘</m:t>
                        </m:r>
                      </m:e>
                      <m:sub>
                        <m:r>
                          <a:rPr lang="sr-Latn-RS" sz="2200" i="1"/>
                          <m:t>2</m:t>
                        </m:r>
                      </m:sub>
                    </m:sSub>
                  </m:oMath>
                </a14:m>
                <a:r>
                  <a:rPr lang="sr-Cyrl-RS" sz="2200" dirty="0"/>
                  <a:t> се налазе почетна и крајња тачка полужнице који представља корпу. </a:t>
                </a:r>
                <a:endParaRPr lang="en-GB" sz="2200" dirty="0"/>
              </a:p>
            </p:txBody>
          </p:sp>
        </mc:Choice>
        <mc:Fallback>
          <p:sp>
            <p:nvSpPr>
              <p:cNvPr id="6" name="Content Placeholder 5">
                <a:extLst>
                  <a:ext uri="{FF2B5EF4-FFF2-40B4-BE49-F238E27FC236}">
                    <a16:creationId xmlns:a16="http://schemas.microsoft.com/office/drawing/2014/main" id="{67536DD6-6E3E-4540-9DCC-1A659C342ECA}"/>
                  </a:ext>
                </a:extLst>
              </p:cNvPr>
              <p:cNvSpPr>
                <a:spLocks noGrp="1" noRot="1" noChangeAspect="1" noMove="1" noResize="1" noEditPoints="1" noAdjustHandles="1" noChangeArrowheads="1" noChangeShapeType="1" noTextEdit="1"/>
              </p:cNvSpPr>
              <p:nvPr>
                <p:ph sz="half" idx="1"/>
              </p:nvPr>
            </p:nvSpPr>
            <p:spPr>
              <a:xfrm>
                <a:off x="2743200" y="1825625"/>
                <a:ext cx="3276600" cy="4351338"/>
              </a:xfrm>
              <a:blipFill>
                <a:blip r:embed="rId2"/>
                <a:stretch>
                  <a:fillRect l="-2416" t="-1541" r="-3717"/>
                </a:stretch>
              </a:blipFill>
            </p:spPr>
            <p:txBody>
              <a:bodyPr/>
              <a:lstStyle/>
              <a:p>
                <a:r>
                  <a:rPr lang="en-GB">
                    <a:noFill/>
                  </a:rPr>
                  <a:t> </a:t>
                </a:r>
              </a:p>
            </p:txBody>
          </p:sp>
        </mc:Fallback>
      </mc:AlternateContent>
      <p:pic>
        <p:nvPicPr>
          <p:cNvPr id="8" name="Content Placeholder 7">
            <a:extLst>
              <a:ext uri="{FF2B5EF4-FFF2-40B4-BE49-F238E27FC236}">
                <a16:creationId xmlns:a16="http://schemas.microsoft.com/office/drawing/2014/main" id="{E905BB06-704C-4D33-B466-2628E97907E2}"/>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3885" t="9159" r="18939" b="7761"/>
          <a:stretch/>
        </p:blipFill>
        <p:spPr>
          <a:xfrm>
            <a:off x="6172202" y="1825625"/>
            <a:ext cx="4361015" cy="4320000"/>
          </a:xfrm>
        </p:spPr>
      </p:pic>
    </p:spTree>
    <p:extLst>
      <p:ext uri="{BB962C8B-B14F-4D97-AF65-F5344CB8AC3E}">
        <p14:creationId xmlns:p14="http://schemas.microsoft.com/office/powerpoint/2010/main" val="102954851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AB003B-7232-42FF-994A-F54C9C0808DB}"/>
              </a:ext>
            </a:extLst>
          </p:cNvPr>
          <p:cNvSpPr>
            <a:spLocks noGrp="1"/>
          </p:cNvSpPr>
          <p:nvPr>
            <p:ph type="title"/>
          </p:nvPr>
        </p:nvSpPr>
        <p:spPr/>
        <p:txBody>
          <a:bodyPr/>
          <a:lstStyle/>
          <a:p>
            <a:r>
              <a:rPr lang="sr-Cyrl-RS" dirty="0"/>
              <a:t>Опис конструкције:</a:t>
            </a:r>
            <a:endParaRPr lang="en-GB" dirty="0"/>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7536DD6-6E3E-4540-9DCC-1A659C342ECA}"/>
                  </a:ext>
                </a:extLst>
              </p:cNvPr>
              <p:cNvSpPr>
                <a:spLocks noGrp="1"/>
              </p:cNvSpPr>
              <p:nvPr>
                <p:ph sz="half" idx="1"/>
              </p:nvPr>
            </p:nvSpPr>
            <p:spPr>
              <a:xfrm>
                <a:off x="2743200" y="1825625"/>
                <a:ext cx="3276600" cy="4351338"/>
              </a:xfrm>
            </p:spPr>
            <p:txBody>
              <a:bodyPr>
                <a:noAutofit/>
              </a:bodyPr>
              <a:lstStyle/>
              <a:p>
                <a:pPr marL="0" indent="0">
                  <a:buNone/>
                </a:pPr>
                <a:r>
                  <a:rPr lang="sr-Cyrl-RS" sz="2600" dirty="0"/>
                  <a:t>Тако формирану полукружницу транслирамо за вектор </a:t>
                </a:r>
                <a14:m>
                  <m:oMath xmlns:m="http://schemas.openxmlformats.org/officeDocument/2006/math">
                    <m:acc>
                      <m:accPr>
                        <m:chr m:val="⃗"/>
                        <m:ctrlPr>
                          <a:rPr lang="en-GB" sz="2600" i="1"/>
                        </m:ctrlPr>
                      </m:accPr>
                      <m:e>
                        <m:r>
                          <a:rPr lang="sr-Cyrl-RS" sz="2600" i="1"/>
                          <m:t>𝐴𝐵</m:t>
                        </m:r>
                      </m:e>
                    </m:acc>
                    <m:r>
                      <a:rPr lang="sr-Cyrl-RS" sz="2600" i="1"/>
                      <m:t>.</m:t>
                    </m:r>
                  </m:oMath>
                </a14:m>
                <a:r>
                  <a:rPr lang="sr-Cyrl-RS" sz="2600" dirty="0"/>
                  <a:t> Коначно, нову полукружницу транслирамо за вектор </a:t>
                </a:r>
                <a14:m>
                  <m:oMath xmlns:m="http://schemas.openxmlformats.org/officeDocument/2006/math">
                    <m:acc>
                      <m:accPr>
                        <m:chr m:val="⃗"/>
                        <m:ctrlPr>
                          <a:rPr lang="en-GB" sz="2600" i="1"/>
                        </m:ctrlPr>
                      </m:accPr>
                      <m:e>
                        <m:r>
                          <a:rPr lang="sr-Cyrl-RS" sz="2600" i="1"/>
                          <m:t>𝐵</m:t>
                        </m:r>
                        <m:r>
                          <a:rPr lang="sr-Latn-RS" sz="2600" i="1"/>
                          <m:t>𝐶</m:t>
                        </m:r>
                      </m:e>
                    </m:acc>
                  </m:oMath>
                </a14:m>
                <a:r>
                  <a:rPr lang="sr-Latn-RS" sz="2600" dirty="0"/>
                  <a:t>, </a:t>
                </a:r>
                <a:r>
                  <a:rPr lang="sr-Cyrl-RS" sz="2600" dirty="0"/>
                  <a:t>и тако даље, понављајући поступак док не дођемо до тражених </a:t>
                </a:r>
                <a14:m>
                  <m:oMath xmlns:m="http://schemas.openxmlformats.org/officeDocument/2006/math">
                    <m:r>
                      <a:rPr lang="sr-Cyrl-RS" sz="2600" i="1"/>
                      <m:t>8</m:t>
                    </m:r>
                  </m:oMath>
                </a14:m>
                <a:r>
                  <a:rPr lang="sr-Cyrl-RS" sz="2600" dirty="0"/>
                  <a:t> корпи.</a:t>
                </a:r>
                <a:endParaRPr lang="en-GB" sz="2600" dirty="0"/>
              </a:p>
            </p:txBody>
          </p:sp>
        </mc:Choice>
        <mc:Fallback>
          <p:sp>
            <p:nvSpPr>
              <p:cNvPr id="6" name="Content Placeholder 5">
                <a:extLst>
                  <a:ext uri="{FF2B5EF4-FFF2-40B4-BE49-F238E27FC236}">
                    <a16:creationId xmlns:a16="http://schemas.microsoft.com/office/drawing/2014/main" id="{67536DD6-6E3E-4540-9DCC-1A659C342ECA}"/>
                  </a:ext>
                </a:extLst>
              </p:cNvPr>
              <p:cNvSpPr>
                <a:spLocks noGrp="1" noRot="1" noChangeAspect="1" noMove="1" noResize="1" noEditPoints="1" noAdjustHandles="1" noChangeArrowheads="1" noChangeShapeType="1" noTextEdit="1"/>
              </p:cNvSpPr>
              <p:nvPr>
                <p:ph sz="half" idx="1"/>
              </p:nvPr>
            </p:nvSpPr>
            <p:spPr>
              <a:xfrm>
                <a:off x="2743200" y="1825625"/>
                <a:ext cx="3276600" cy="4351338"/>
              </a:xfrm>
              <a:blipFill>
                <a:blip r:embed="rId2"/>
                <a:stretch>
                  <a:fillRect l="-3346" t="-2101"/>
                </a:stretch>
              </a:blipFill>
            </p:spPr>
            <p:txBody>
              <a:bodyPr/>
              <a:lstStyle/>
              <a:p>
                <a:r>
                  <a:rPr lang="en-GB">
                    <a:noFill/>
                  </a:rPr>
                  <a:t> </a:t>
                </a:r>
              </a:p>
            </p:txBody>
          </p:sp>
        </mc:Fallback>
      </mc:AlternateContent>
      <p:pic>
        <p:nvPicPr>
          <p:cNvPr id="7" name="Content Placeholder 6">
            <a:extLst>
              <a:ext uri="{FF2B5EF4-FFF2-40B4-BE49-F238E27FC236}">
                <a16:creationId xmlns:a16="http://schemas.microsoft.com/office/drawing/2014/main" id="{44C804DB-7E32-47C8-A813-FDBF31BBE664}"/>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3117" t="6191" r="17498" b="9005"/>
          <a:stretch/>
        </p:blipFill>
        <p:spPr>
          <a:xfrm>
            <a:off x="6172202" y="1825625"/>
            <a:ext cx="4472283" cy="4320000"/>
          </a:xfrm>
        </p:spPr>
      </p:pic>
    </p:spTree>
    <p:extLst>
      <p:ext uri="{BB962C8B-B14F-4D97-AF65-F5344CB8AC3E}">
        <p14:creationId xmlns:p14="http://schemas.microsoft.com/office/powerpoint/2010/main" val="295683474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66B45-D47F-467B-8C18-D1DCE0FE6FC3}"/>
              </a:ext>
            </a:extLst>
          </p:cNvPr>
          <p:cNvSpPr>
            <a:spLocks noGrp="1"/>
          </p:cNvSpPr>
          <p:nvPr>
            <p:ph type="title"/>
          </p:nvPr>
        </p:nvSpPr>
        <p:spPr/>
        <p:txBody>
          <a:bodyPr/>
          <a:lstStyle/>
          <a:p>
            <a:r>
              <a:rPr lang="sr-Cyrl-RS" dirty="0"/>
              <a:t>5. разред</a:t>
            </a:r>
            <a:endParaRPr lang="en-GB"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6DDBD05-A03D-4A12-A55E-69335BC0CA6A}"/>
                  </a:ext>
                </a:extLst>
              </p:cNvPr>
              <p:cNvSpPr>
                <a:spLocks noGrp="1"/>
              </p:cNvSpPr>
              <p:nvPr>
                <p:ph idx="1"/>
              </p:nvPr>
            </p:nvSpPr>
            <p:spPr/>
            <p:txBody>
              <a:bodyPr>
                <a:normAutofit fontScale="77500" lnSpcReduction="20000"/>
              </a:bodyPr>
              <a:lstStyle/>
              <a:p>
                <a:pPr marL="342900" lvl="0" indent="-342900" algn="just">
                  <a:lnSpc>
                    <a:spcPct val="150000"/>
                  </a:lnSpc>
                  <a:buFont typeface="Symbol" panose="05050102010706020507" pitchFamily="18" charset="2"/>
                  <a:buChar char=""/>
                </a:pPr>
                <a:r>
                  <a:rPr lang="en-GB" sz="1800" dirty="0">
                    <a:solidFill>
                      <a:srgbClr val="000000"/>
                    </a:solidFill>
                    <a:effectLst/>
                    <a:ea typeface="Calibri" panose="020F0502020204030204" pitchFamily="34" charset="0"/>
                  </a:rPr>
                  <a:t> </a:t>
                </a:r>
                <a:r>
                  <a:rPr lang="sr-Cyrl-RS" sz="1800" dirty="0">
                    <a:solidFill>
                      <a:srgbClr val="000000"/>
                    </a:solidFill>
                    <a:effectLst/>
                    <a:ea typeface="Calibri" panose="020F0502020204030204" pitchFamily="34" charset="0"/>
                  </a:rPr>
                  <a:t>Троугао је унија троугаоне линије и одговарајуће троугаоне области.</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solidFill>
                      <a:srgbClr val="000000"/>
                    </a:solidFill>
                    <a:effectLst/>
                    <a:ea typeface="Calibri" panose="020F0502020204030204" pitchFamily="34" charset="0"/>
                  </a:rPr>
                  <a:t> Дужина дужи је најкраће растојање између две тачке.</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solidFill>
                      <a:srgbClr val="000000"/>
                    </a:solidFill>
                    <a:effectLst/>
                    <a:ea typeface="Calibri" panose="020F0502020204030204" pitchFamily="34" charset="0"/>
                  </a:rPr>
                  <a:t> Дужина дужи се увек изражава мерним бројем и ознаком за одабрану јединицу мере.</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solidFill>
                      <a:srgbClr val="000000"/>
                    </a:solidFill>
                    <a:effectLst/>
                    <a:ea typeface="Calibri" panose="020F0502020204030204" pitchFamily="34" charset="0"/>
                  </a:rPr>
                  <a:t> Кружница или кружна линија је скуп тачака једне равни које су једнако удаљене од утврђене тачке. Ту утврђену тачку називамоо центар кружнице, а било коју дуж чије су крајње тачке центар и нека тачка кружнице, називамо полупречник.</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14:m>
                  <m:oMath xmlns:m="http://schemas.openxmlformats.org/officeDocument/2006/math">
                    <m:r>
                      <a:rPr lang="sr-Cyrl-RS" sz="1800" i="1">
                        <a:solidFill>
                          <a:srgbClr val="000000"/>
                        </a:solidFill>
                        <a:effectLst/>
                        <a:latin typeface="Cambria Math" panose="02040503050406030204" pitchFamily="18" charset="0"/>
                        <a:ea typeface="Calibri" panose="020F0502020204030204" pitchFamily="34" charset="0"/>
                      </a:rPr>
                      <m:t> </m:t>
                    </m:r>
                    <m:r>
                      <a:rPr lang="sr-Cyrl-RS" sz="1800" i="1">
                        <a:solidFill>
                          <a:srgbClr val="000000"/>
                        </a:solidFill>
                        <a:effectLst/>
                        <a:latin typeface="Cambria Math" panose="02040503050406030204" pitchFamily="18" charset="0"/>
                        <a:ea typeface="Calibri" panose="020F0502020204030204" pitchFamily="34" charset="0"/>
                      </a:rPr>
                      <m:t>𝐾</m:t>
                    </m:r>
                    <m:r>
                      <a:rPr lang="sr-Cyrl-RS" sz="1800" i="1">
                        <a:solidFill>
                          <a:srgbClr val="000000"/>
                        </a:solidFill>
                        <a:effectLst/>
                        <a:latin typeface="Cambria Math" panose="02040503050406030204" pitchFamily="18" charset="0"/>
                        <a:ea typeface="Calibri" panose="020F0502020204030204" pitchFamily="34" charset="0"/>
                      </a:rPr>
                      <m:t>(</m:t>
                    </m:r>
                    <m:r>
                      <a:rPr lang="sr-Cyrl-RS" sz="1800" i="1">
                        <a:solidFill>
                          <a:srgbClr val="000000"/>
                        </a:solidFill>
                        <a:effectLst/>
                        <a:latin typeface="Cambria Math" panose="02040503050406030204" pitchFamily="18" charset="0"/>
                        <a:ea typeface="Calibri" panose="020F0502020204030204" pitchFamily="34" charset="0"/>
                      </a:rPr>
                      <m:t>𝑂</m:t>
                    </m:r>
                    <m:r>
                      <a:rPr lang="sr-Cyrl-RS" sz="1800" i="1">
                        <a:solidFill>
                          <a:srgbClr val="000000"/>
                        </a:solidFill>
                        <a:effectLst/>
                        <a:latin typeface="Cambria Math" panose="02040503050406030204" pitchFamily="18" charset="0"/>
                        <a:ea typeface="Calibri" panose="020F0502020204030204" pitchFamily="34" charset="0"/>
                      </a:rPr>
                      <m:t>, </m:t>
                    </m:r>
                    <m:r>
                      <a:rPr lang="sr-Cyrl-RS" sz="1800" i="1">
                        <a:solidFill>
                          <a:srgbClr val="000000"/>
                        </a:solidFill>
                        <a:effectLst/>
                        <a:latin typeface="Cambria Math" panose="02040503050406030204" pitchFamily="18" charset="0"/>
                        <a:ea typeface="Calibri" panose="020F0502020204030204" pitchFamily="34" charset="0"/>
                      </a:rPr>
                      <m:t>𝑇</m:t>
                    </m:r>
                    <m:r>
                      <a:rPr lang="sr-Cyrl-RS" sz="1800" i="1">
                        <a:solidFill>
                          <a:srgbClr val="000000"/>
                        </a:solidFill>
                        <a:effectLst/>
                        <a:latin typeface="Cambria Math" panose="02040503050406030204" pitchFamily="18" charset="0"/>
                        <a:ea typeface="Calibri" panose="020F0502020204030204" pitchFamily="34" charset="0"/>
                      </a:rPr>
                      <m:t>)</m:t>
                    </m:r>
                  </m:oMath>
                </a14:m>
                <a:r>
                  <a:rPr lang="sr-Cyrl-RS" sz="1800" dirty="0">
                    <a:solidFill>
                      <a:srgbClr val="000000"/>
                    </a:solidFill>
                    <a:effectLst/>
                    <a:ea typeface="Calibri" panose="020F0502020204030204" pitchFamily="34" charset="0"/>
                  </a:rPr>
                  <a:t> кружница са центром у тачки </a:t>
                </a:r>
                <a14:m>
                  <m:oMath xmlns:m="http://schemas.openxmlformats.org/officeDocument/2006/math">
                    <m:r>
                      <a:rPr lang="sr-Cyrl-RS" sz="1800" i="1">
                        <a:solidFill>
                          <a:srgbClr val="000000"/>
                        </a:solidFill>
                        <a:effectLst/>
                        <a:latin typeface="Cambria Math" panose="02040503050406030204" pitchFamily="18" charset="0"/>
                        <a:ea typeface="Calibri" panose="020F0502020204030204" pitchFamily="34" charset="0"/>
                      </a:rPr>
                      <m:t>𝑂</m:t>
                    </m:r>
                  </m:oMath>
                </a14:m>
                <a:r>
                  <a:rPr lang="sr-Cyrl-RS" sz="1800" dirty="0">
                    <a:solidFill>
                      <a:srgbClr val="000000"/>
                    </a:solidFill>
                    <a:effectLst/>
                    <a:ea typeface="Calibri" panose="020F0502020204030204" pitchFamily="34" charset="0"/>
                  </a:rPr>
                  <a:t> која садржи тачку </a:t>
                </a:r>
                <a14:m>
                  <m:oMath xmlns:m="http://schemas.openxmlformats.org/officeDocument/2006/math">
                    <m:r>
                      <a:rPr lang="sr-Cyrl-RS" sz="1800" i="1">
                        <a:solidFill>
                          <a:srgbClr val="000000"/>
                        </a:solidFill>
                        <a:effectLst/>
                        <a:latin typeface="Cambria Math" panose="02040503050406030204" pitchFamily="18" charset="0"/>
                        <a:ea typeface="Calibri" panose="020F0502020204030204" pitchFamily="34" charset="0"/>
                      </a:rPr>
                      <m:t>𝑇</m:t>
                    </m:r>
                  </m:oMath>
                </a14:m>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14:m>
                  <m:oMath xmlns:m="http://schemas.openxmlformats.org/officeDocument/2006/math">
                    <m:r>
                      <a:rPr lang="sr-Cyrl-RS" sz="1800" i="1">
                        <a:solidFill>
                          <a:srgbClr val="000000"/>
                        </a:solidFill>
                        <a:effectLst/>
                        <a:latin typeface="Cambria Math" panose="02040503050406030204" pitchFamily="18" charset="0"/>
                        <a:ea typeface="Calibri" panose="020F0502020204030204" pitchFamily="34" charset="0"/>
                      </a:rPr>
                      <m:t> </m:t>
                    </m:r>
                    <m:r>
                      <a:rPr lang="sr-Cyrl-RS" sz="1800" i="1">
                        <a:solidFill>
                          <a:srgbClr val="000000"/>
                        </a:solidFill>
                        <a:effectLst/>
                        <a:latin typeface="Cambria Math" panose="02040503050406030204" pitchFamily="18" charset="0"/>
                        <a:ea typeface="Calibri" panose="020F0502020204030204" pitchFamily="34" charset="0"/>
                      </a:rPr>
                      <m:t>𝑘</m:t>
                    </m:r>
                    <m:r>
                      <a:rPr lang="sr-Cyrl-RS" sz="1800" i="1">
                        <a:solidFill>
                          <a:srgbClr val="000000"/>
                        </a:solidFill>
                        <a:effectLst/>
                        <a:latin typeface="Cambria Math" panose="02040503050406030204" pitchFamily="18" charset="0"/>
                        <a:ea typeface="Calibri" panose="020F0502020204030204" pitchFamily="34" charset="0"/>
                      </a:rPr>
                      <m:t>(</m:t>
                    </m:r>
                    <m:r>
                      <a:rPr lang="sr-Cyrl-RS" sz="1800" i="1">
                        <a:solidFill>
                          <a:srgbClr val="000000"/>
                        </a:solidFill>
                        <a:effectLst/>
                        <a:latin typeface="Cambria Math" panose="02040503050406030204" pitchFamily="18" charset="0"/>
                        <a:ea typeface="Calibri" panose="020F0502020204030204" pitchFamily="34" charset="0"/>
                      </a:rPr>
                      <m:t>𝑂</m:t>
                    </m:r>
                    <m:r>
                      <a:rPr lang="sr-Cyrl-RS" sz="1800" i="1">
                        <a:solidFill>
                          <a:srgbClr val="000000"/>
                        </a:solidFill>
                        <a:effectLst/>
                        <a:latin typeface="Cambria Math" panose="02040503050406030204" pitchFamily="18" charset="0"/>
                        <a:ea typeface="Calibri" panose="020F0502020204030204" pitchFamily="34" charset="0"/>
                      </a:rPr>
                      <m:t>, </m:t>
                    </m:r>
                    <m:r>
                      <a:rPr lang="sr-Latn-RS" sz="1800" i="1">
                        <a:solidFill>
                          <a:srgbClr val="000000"/>
                        </a:solidFill>
                        <a:effectLst/>
                        <a:latin typeface="Cambria Math" panose="02040503050406030204" pitchFamily="18" charset="0"/>
                        <a:ea typeface="Calibri" panose="020F0502020204030204" pitchFamily="34" charset="0"/>
                      </a:rPr>
                      <m:t>𝑟</m:t>
                    </m:r>
                    <m:r>
                      <a:rPr lang="sr-Cyrl-RS" sz="1800" i="1">
                        <a:solidFill>
                          <a:srgbClr val="000000"/>
                        </a:solidFill>
                        <a:effectLst/>
                        <a:latin typeface="Cambria Math" panose="02040503050406030204" pitchFamily="18" charset="0"/>
                        <a:ea typeface="Calibri" panose="020F0502020204030204" pitchFamily="34" charset="0"/>
                      </a:rPr>
                      <m:t>)</m:t>
                    </m:r>
                  </m:oMath>
                </a14:m>
                <a:r>
                  <a:rPr lang="sr-Cyrl-RS" sz="1800" dirty="0">
                    <a:solidFill>
                      <a:srgbClr val="000000"/>
                    </a:solidFill>
                    <a:effectLst/>
                    <a:ea typeface="Calibri" panose="020F0502020204030204" pitchFamily="34" charset="0"/>
                  </a:rPr>
                  <a:t> кружница са центром у тачки </a:t>
                </a:r>
                <a14:m>
                  <m:oMath xmlns:m="http://schemas.openxmlformats.org/officeDocument/2006/math">
                    <m:r>
                      <a:rPr lang="sr-Cyrl-RS" sz="1800" i="1">
                        <a:solidFill>
                          <a:srgbClr val="000000"/>
                        </a:solidFill>
                        <a:effectLst/>
                        <a:latin typeface="Cambria Math" panose="02040503050406030204" pitchFamily="18" charset="0"/>
                        <a:ea typeface="Calibri" panose="020F0502020204030204" pitchFamily="34" charset="0"/>
                      </a:rPr>
                      <m:t>𝑂</m:t>
                    </m:r>
                    <m:r>
                      <a:rPr lang="sr-Cyrl-RS" sz="1800" i="1">
                        <a:solidFill>
                          <a:srgbClr val="000000"/>
                        </a:solidFill>
                        <a:effectLst/>
                        <a:latin typeface="Cambria Math" panose="02040503050406030204" pitchFamily="18" charset="0"/>
                        <a:ea typeface="Calibri" panose="020F0502020204030204" pitchFamily="34" charset="0"/>
                      </a:rPr>
                      <m:t> </m:t>
                    </m:r>
                  </m:oMath>
                </a14:m>
                <a:r>
                  <a:rPr lang="sr-Cyrl-RS" sz="1800" dirty="0">
                    <a:solidFill>
                      <a:srgbClr val="000000"/>
                    </a:solidFill>
                    <a:effectLst/>
                    <a:ea typeface="Calibri" panose="020F0502020204030204" pitchFamily="34" charset="0"/>
                  </a:rPr>
                  <a:t>полупречника </a:t>
                </a:r>
                <a14:m>
                  <m:oMath xmlns:m="http://schemas.openxmlformats.org/officeDocument/2006/math">
                    <m:r>
                      <a:rPr lang="sr-Latn-RS" sz="1800" i="1">
                        <a:solidFill>
                          <a:srgbClr val="000000"/>
                        </a:solidFill>
                        <a:effectLst/>
                        <a:latin typeface="Cambria Math" panose="02040503050406030204" pitchFamily="18" charset="0"/>
                        <a:ea typeface="Calibri" panose="020F0502020204030204" pitchFamily="34" charset="0"/>
                      </a:rPr>
                      <m:t>𝑟</m:t>
                    </m:r>
                  </m:oMath>
                </a14:m>
                <a:endParaRPr lang="sr-Cyrl-RS"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solidFill>
                      <a:srgbClr val="000000"/>
                    </a:solidFill>
                    <a:ea typeface="Calibri" panose="020F0502020204030204" pitchFamily="34" charset="0"/>
                  </a:rPr>
                  <a:t>Круг </a:t>
                </a:r>
                <a14:m>
                  <m:oMath xmlns:m="http://schemas.openxmlformats.org/officeDocument/2006/math">
                    <m:r>
                      <a:rPr lang="sr-Latn-RS" sz="1800" b="0" i="1" smtClean="0">
                        <a:solidFill>
                          <a:srgbClr val="000000"/>
                        </a:solidFill>
                        <a:latin typeface="Cambria Math" panose="02040503050406030204" pitchFamily="18" charset="0"/>
                        <a:ea typeface="Calibri" panose="020F0502020204030204" pitchFamily="34" charset="0"/>
                      </a:rPr>
                      <m:t>𝐾</m:t>
                    </m:r>
                    <m:r>
                      <a:rPr lang="sr-Latn-RS" sz="1800" b="0" i="1" smtClean="0">
                        <a:solidFill>
                          <a:srgbClr val="000000"/>
                        </a:solidFill>
                        <a:latin typeface="Cambria Math" panose="02040503050406030204" pitchFamily="18" charset="0"/>
                        <a:ea typeface="Calibri" panose="020F0502020204030204" pitchFamily="34" charset="0"/>
                      </a:rPr>
                      <m:t>(</m:t>
                    </m:r>
                    <m:r>
                      <a:rPr lang="sr-Latn-RS" sz="1800" b="0" i="1" smtClean="0">
                        <a:solidFill>
                          <a:srgbClr val="000000"/>
                        </a:solidFill>
                        <a:latin typeface="Cambria Math" panose="02040503050406030204" pitchFamily="18" charset="0"/>
                        <a:ea typeface="Calibri" panose="020F0502020204030204" pitchFamily="34" charset="0"/>
                      </a:rPr>
                      <m:t>𝑂</m:t>
                    </m:r>
                    <m:r>
                      <a:rPr lang="sr-Latn-RS" sz="1800" b="0" i="1" smtClean="0">
                        <a:solidFill>
                          <a:srgbClr val="000000"/>
                        </a:solidFill>
                        <a:latin typeface="Cambria Math" panose="02040503050406030204" pitchFamily="18" charset="0"/>
                        <a:ea typeface="Calibri" panose="020F0502020204030204" pitchFamily="34" charset="0"/>
                      </a:rPr>
                      <m:t>, </m:t>
                    </m:r>
                    <m:r>
                      <a:rPr lang="sr-Latn-RS" sz="1800" b="0" i="1" smtClean="0">
                        <a:solidFill>
                          <a:srgbClr val="000000"/>
                        </a:solidFill>
                        <a:latin typeface="Cambria Math" panose="02040503050406030204" pitchFamily="18" charset="0"/>
                        <a:ea typeface="Calibri" panose="020F0502020204030204" pitchFamily="34" charset="0"/>
                      </a:rPr>
                      <m:t>𝑟</m:t>
                    </m:r>
                    <m:r>
                      <a:rPr lang="sr-Latn-RS" sz="1800" b="0" i="1" smtClean="0">
                        <a:solidFill>
                          <a:srgbClr val="000000"/>
                        </a:solidFill>
                        <a:latin typeface="Cambria Math" panose="02040503050406030204" pitchFamily="18" charset="0"/>
                        <a:ea typeface="Calibri" panose="020F0502020204030204" pitchFamily="34" charset="0"/>
                      </a:rPr>
                      <m:t>)</m:t>
                    </m:r>
                  </m:oMath>
                </a14:m>
                <a:r>
                  <a:rPr lang="sr-Latn-RS" sz="1800" dirty="0">
                    <a:solidFill>
                      <a:srgbClr val="000000"/>
                    </a:solidFill>
                    <a:effectLst/>
                    <a:ea typeface="Calibri" panose="020F0502020204030204" pitchFamily="34" charset="0"/>
                  </a:rPr>
                  <a:t> </a:t>
                </a:r>
                <a:r>
                  <a:rPr lang="sr-Cyrl-RS" sz="1800" dirty="0">
                    <a:solidFill>
                      <a:srgbClr val="000000"/>
                    </a:solidFill>
                    <a:ea typeface="Calibri" panose="020F0502020204030204" pitchFamily="34" charset="0"/>
                  </a:rPr>
                  <a:t>је унија кружнице </a:t>
                </a:r>
                <a14:m>
                  <m:oMath xmlns:m="http://schemas.openxmlformats.org/officeDocument/2006/math">
                    <m:r>
                      <a:rPr lang="sr-Cyrl-RS" sz="1800" i="1">
                        <a:solidFill>
                          <a:srgbClr val="000000"/>
                        </a:solidFill>
                        <a:latin typeface="Cambria Math" panose="02040503050406030204" pitchFamily="18" charset="0"/>
                        <a:ea typeface="Calibri" panose="020F0502020204030204" pitchFamily="34" charset="0"/>
                      </a:rPr>
                      <m:t> </m:t>
                    </m:r>
                    <m:r>
                      <a:rPr lang="sr-Cyrl-RS" sz="1800" i="1">
                        <a:solidFill>
                          <a:srgbClr val="000000"/>
                        </a:solidFill>
                        <a:latin typeface="Cambria Math" panose="02040503050406030204" pitchFamily="18" charset="0"/>
                        <a:ea typeface="Calibri" panose="020F0502020204030204" pitchFamily="34" charset="0"/>
                      </a:rPr>
                      <m:t>𝑘</m:t>
                    </m:r>
                    <m:r>
                      <a:rPr lang="sr-Cyrl-RS" sz="1800" i="1">
                        <a:solidFill>
                          <a:srgbClr val="000000"/>
                        </a:solidFill>
                        <a:latin typeface="Cambria Math" panose="02040503050406030204" pitchFamily="18" charset="0"/>
                        <a:ea typeface="Calibri" panose="020F0502020204030204" pitchFamily="34" charset="0"/>
                      </a:rPr>
                      <m:t>(</m:t>
                    </m:r>
                    <m:r>
                      <a:rPr lang="sr-Cyrl-RS" sz="1800" i="1">
                        <a:solidFill>
                          <a:srgbClr val="000000"/>
                        </a:solidFill>
                        <a:latin typeface="Cambria Math" panose="02040503050406030204" pitchFamily="18" charset="0"/>
                        <a:ea typeface="Calibri" panose="020F0502020204030204" pitchFamily="34" charset="0"/>
                      </a:rPr>
                      <m:t>𝑂</m:t>
                    </m:r>
                    <m:r>
                      <a:rPr lang="sr-Cyrl-RS" sz="1800" i="1">
                        <a:solidFill>
                          <a:srgbClr val="000000"/>
                        </a:solidFill>
                        <a:latin typeface="Cambria Math" panose="02040503050406030204" pitchFamily="18" charset="0"/>
                        <a:ea typeface="Calibri" panose="020F0502020204030204" pitchFamily="34" charset="0"/>
                      </a:rPr>
                      <m:t>, </m:t>
                    </m:r>
                    <m:r>
                      <a:rPr lang="sr-Latn-RS" sz="1800" i="1">
                        <a:solidFill>
                          <a:srgbClr val="000000"/>
                        </a:solidFill>
                        <a:latin typeface="Cambria Math" panose="02040503050406030204" pitchFamily="18" charset="0"/>
                        <a:ea typeface="Calibri" panose="020F0502020204030204" pitchFamily="34" charset="0"/>
                      </a:rPr>
                      <m:t>𝑟</m:t>
                    </m:r>
                    <m:r>
                      <a:rPr lang="sr-Cyrl-RS" sz="1800" i="1">
                        <a:solidFill>
                          <a:srgbClr val="000000"/>
                        </a:solidFill>
                        <a:latin typeface="Cambria Math" panose="02040503050406030204" pitchFamily="18" charset="0"/>
                        <a:ea typeface="Calibri" panose="020F0502020204030204" pitchFamily="34" charset="0"/>
                      </a:rPr>
                      <m:t>)</m:t>
                    </m:r>
                  </m:oMath>
                </a14:m>
                <a:r>
                  <a:rPr lang="sr-Cyrl-RS" sz="1800" dirty="0">
                    <a:solidFill>
                      <a:srgbClr val="000000"/>
                    </a:solidFill>
                    <a:ea typeface="Calibri" panose="020F0502020204030204" pitchFamily="34" charset="0"/>
                  </a:rPr>
                  <a:t>  и њене унутрашње области.</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solidFill>
                      <a:srgbClr val="000000"/>
                    </a:solidFill>
                    <a:effectLst/>
                    <a:ea typeface="Calibri" panose="020F0502020204030204" pitchFamily="34" charset="0"/>
                  </a:rPr>
                  <a:t> Пренети угао значи конструисати угао који је једнак задатом углу</a:t>
                </a:r>
                <a:endParaRPr lang="en-GB" sz="1800" dirty="0">
                  <a:solidFill>
                    <a:srgbClr val="000000"/>
                  </a:solidFill>
                  <a:effectLst/>
                  <a:ea typeface="Calibri" panose="020F0502020204030204" pitchFamily="34" charset="0"/>
                </a:endParaRPr>
              </a:p>
              <a:p>
                <a:pPr marL="342900" lvl="0" indent="-342900" algn="just">
                  <a:lnSpc>
                    <a:spcPct val="150000"/>
                  </a:lnSpc>
                  <a:buFont typeface="Symbol" panose="05050102010706020507" pitchFamily="18" charset="2"/>
                  <a:buChar char=""/>
                </a:pPr>
                <a:r>
                  <a:rPr lang="sr-Cyrl-RS" sz="1800" dirty="0">
                    <a:effectLst/>
                    <a:ea typeface="Calibri" panose="020F0502020204030204" pitchFamily="34" charset="0"/>
                  </a:rPr>
                  <a:t>Транслација за вектор </a:t>
                </a:r>
                <a14:m>
                  <m:oMath xmlns:m="http://schemas.openxmlformats.org/officeDocument/2006/math">
                    <m:acc>
                      <m:accPr>
                        <m:chr m:val="⃗"/>
                        <m:ctrlPr>
                          <a:rPr lang="en-GB" sz="1800" i="1">
                            <a:effectLst/>
                            <a:latin typeface="Cambria Math" panose="02040503050406030204" pitchFamily="18" charset="0"/>
                          </a:rPr>
                        </m:ctrlPr>
                      </m:accPr>
                      <m:e>
                        <m:r>
                          <a:rPr lang="sr-Latn-RS" sz="1800" i="1">
                            <a:effectLst/>
                            <a:latin typeface="Cambria Math" panose="02040503050406030204" pitchFamily="18" charset="0"/>
                            <a:ea typeface="Calibri" panose="020F0502020204030204" pitchFamily="34" charset="0"/>
                          </a:rPr>
                          <m:t>𝑎</m:t>
                        </m:r>
                      </m:e>
                    </m:acc>
                  </m:oMath>
                </a14:m>
                <a:r>
                  <a:rPr lang="sr-Latn-RS" sz="1800" dirty="0">
                    <a:effectLst/>
                    <a:ea typeface="Calibri" panose="020F0502020204030204" pitchFamily="34" charset="0"/>
                  </a:rPr>
                  <a:t> </a:t>
                </a:r>
                <a:r>
                  <a:rPr lang="sr-Cyrl-RS" sz="1800" dirty="0">
                    <a:effectLst/>
                    <a:ea typeface="Calibri" panose="020F0502020204030204" pitchFamily="34" charset="0"/>
                  </a:rPr>
                  <a:t>је пресликавање којим тачку </a:t>
                </a:r>
                <a14:m>
                  <m:oMath xmlns:m="http://schemas.openxmlformats.org/officeDocument/2006/math">
                    <m:r>
                      <a:rPr lang="sr-Cyrl-RS" sz="1800" i="1">
                        <a:effectLst/>
                        <a:latin typeface="Cambria Math" panose="02040503050406030204" pitchFamily="18" charset="0"/>
                        <a:ea typeface="Calibri" panose="020F0502020204030204" pitchFamily="34" charset="0"/>
                      </a:rPr>
                      <m:t>𝐴</m:t>
                    </m:r>
                  </m:oMath>
                </a14:m>
                <a:r>
                  <a:rPr lang="sr-Cyrl-RS" sz="1800" dirty="0">
                    <a:effectLst/>
                    <a:ea typeface="Calibri" panose="020F0502020204030204" pitchFamily="34" charset="0"/>
                  </a:rPr>
                  <a:t> сликамо у тачку </a:t>
                </a:r>
                <a14:m>
                  <m:oMath xmlns:m="http://schemas.openxmlformats.org/officeDocument/2006/math">
                    <m:r>
                      <a:rPr lang="sr-Cyrl-RS" sz="1800" i="1">
                        <a:effectLst/>
                        <a:latin typeface="Cambria Math" panose="02040503050406030204" pitchFamily="18" charset="0"/>
                        <a:ea typeface="Calibri" panose="020F0502020204030204" pitchFamily="34" charset="0"/>
                      </a:rPr>
                      <m:t>𝐵</m:t>
                    </m:r>
                  </m:oMath>
                </a14:m>
                <a:r>
                  <a:rPr lang="sr-Latn-RS" sz="1800" dirty="0">
                    <a:effectLst/>
                    <a:ea typeface="Calibri" panose="020F0502020204030204" pitchFamily="34" charset="0"/>
                  </a:rPr>
                  <a:t>, </a:t>
                </a:r>
                <a:r>
                  <a:rPr lang="sr-Cyrl-RS" sz="1800" dirty="0">
                    <a:effectLst/>
                    <a:ea typeface="Calibri" panose="020F0502020204030204" pitchFamily="34" charset="0"/>
                  </a:rPr>
                  <a:t>тако да је </a:t>
                </a:r>
                <a14:m>
                  <m:oMath xmlns:m="http://schemas.openxmlformats.org/officeDocument/2006/math">
                    <m:acc>
                      <m:accPr>
                        <m:chr m:val="⃗"/>
                        <m:ctrlPr>
                          <a:rPr lang="en-GB" sz="1800" i="1">
                            <a:effectLst/>
                            <a:latin typeface="Cambria Math" panose="02040503050406030204" pitchFamily="18" charset="0"/>
                          </a:rPr>
                        </m:ctrlPr>
                      </m:accPr>
                      <m:e>
                        <m:r>
                          <a:rPr lang="sr-Cyrl-RS" sz="1800" i="1">
                            <a:effectLst/>
                            <a:latin typeface="Cambria Math" panose="02040503050406030204" pitchFamily="18" charset="0"/>
                            <a:ea typeface="Calibri" panose="020F0502020204030204" pitchFamily="34" charset="0"/>
                          </a:rPr>
                          <m:t>𝑎</m:t>
                        </m:r>
                      </m:e>
                    </m:acc>
                    <m:r>
                      <a:rPr lang="en-GB" sz="1800" i="1">
                        <a:effectLst/>
                        <a:latin typeface="Cambria Math" panose="02040503050406030204" pitchFamily="18" charset="0"/>
                        <a:ea typeface="Calibri" panose="020F0502020204030204" pitchFamily="34" charset="0"/>
                      </a:rPr>
                      <m:t>=</m:t>
                    </m:r>
                    <m:acc>
                      <m:accPr>
                        <m:chr m:val="⃗"/>
                        <m:ctrlPr>
                          <a:rPr lang="en-GB" sz="1800" i="1">
                            <a:effectLst/>
                            <a:latin typeface="Cambria Math" panose="02040503050406030204" pitchFamily="18" charset="0"/>
                          </a:rPr>
                        </m:ctrlPr>
                      </m:accPr>
                      <m:e>
                        <m:r>
                          <a:rPr lang="en-GB" sz="1800" i="1">
                            <a:effectLst/>
                            <a:latin typeface="Cambria Math" panose="02040503050406030204" pitchFamily="18" charset="0"/>
                            <a:ea typeface="Calibri" panose="020F0502020204030204" pitchFamily="34" charset="0"/>
                          </a:rPr>
                          <m:t>𝐴𝐵</m:t>
                        </m:r>
                      </m:e>
                    </m:acc>
                  </m:oMath>
                </a14:m>
                <a:r>
                  <a:rPr lang="en-GB" sz="1800" dirty="0">
                    <a:effectLst/>
                    <a:ea typeface="Calibri" panose="020F0502020204030204" pitchFamily="34" charset="0"/>
                  </a:rPr>
                  <a:t>.</a:t>
                </a:r>
                <a:endParaRPr lang="en-GB" dirty="0"/>
              </a:p>
            </p:txBody>
          </p:sp>
        </mc:Choice>
        <mc:Fallback>
          <p:sp>
            <p:nvSpPr>
              <p:cNvPr id="3" name="Content Placeholder 2">
                <a:extLst>
                  <a:ext uri="{FF2B5EF4-FFF2-40B4-BE49-F238E27FC236}">
                    <a16:creationId xmlns:a16="http://schemas.microsoft.com/office/drawing/2014/main" id="{B6DDBD05-A03D-4A12-A55E-69335BC0CA6A}"/>
                  </a:ext>
                </a:extLst>
              </p:cNvPr>
              <p:cNvSpPr>
                <a:spLocks noGrp="1" noRot="1" noChangeAspect="1" noMove="1" noResize="1" noEditPoints="1" noAdjustHandles="1" noChangeArrowheads="1" noChangeShapeType="1" noTextEdit="1"/>
              </p:cNvSpPr>
              <p:nvPr>
                <p:ph idx="1"/>
              </p:nvPr>
            </p:nvSpPr>
            <p:spPr>
              <a:blipFill>
                <a:blip r:embed="rId2"/>
                <a:stretch>
                  <a:fillRect l="-212" r="-142"/>
                </a:stretch>
              </a:blipFill>
            </p:spPr>
            <p:txBody>
              <a:bodyPr/>
              <a:lstStyle/>
              <a:p>
                <a:r>
                  <a:rPr lang="en-GB">
                    <a:noFill/>
                  </a:rPr>
                  <a:t> </a:t>
                </a:r>
              </a:p>
            </p:txBody>
          </p:sp>
        </mc:Fallback>
      </mc:AlternateContent>
    </p:spTree>
    <p:extLst>
      <p:ext uri="{BB962C8B-B14F-4D97-AF65-F5344CB8AC3E}">
        <p14:creationId xmlns:p14="http://schemas.microsoft.com/office/powerpoint/2010/main" val="38198295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66B45-D47F-467B-8C18-D1DCE0FE6FC3}"/>
              </a:ext>
            </a:extLst>
          </p:cNvPr>
          <p:cNvSpPr>
            <a:spLocks noGrp="1"/>
          </p:cNvSpPr>
          <p:nvPr>
            <p:ph type="title"/>
          </p:nvPr>
        </p:nvSpPr>
        <p:spPr/>
        <p:txBody>
          <a:bodyPr/>
          <a:lstStyle/>
          <a:p>
            <a:r>
              <a:rPr lang="sr-Cyrl-RS" dirty="0"/>
              <a:t>6. разред</a:t>
            </a:r>
            <a:endParaRPr lang="en-GB"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6DDBD05-A03D-4A12-A55E-69335BC0CA6A}"/>
                  </a:ext>
                </a:extLst>
              </p:cNvPr>
              <p:cNvSpPr>
                <a:spLocks noGrp="1"/>
              </p:cNvSpPr>
              <p:nvPr>
                <p:ph idx="1"/>
              </p:nvPr>
            </p:nvSpPr>
            <p:spPr/>
            <p:txBody>
              <a:bodyPr>
                <a:normAutofit/>
              </a:bodyPr>
              <a:lstStyle/>
              <a:p>
                <a:pPr marL="342900" lvl="0" indent="-342900" algn="just">
                  <a:lnSpc>
                    <a:spcPct val="150000"/>
                  </a:lnSpc>
                  <a:buFont typeface="Symbol" panose="05050102010706020507" pitchFamily="18" charset="2"/>
                  <a:buChar char=""/>
                </a:pPr>
                <a:r>
                  <a:rPr lang="sr-Cyrl-RS" sz="1800" dirty="0">
                    <a:solidFill>
                      <a:srgbClr val="000000"/>
                    </a:solidFill>
                    <a:effectLst/>
                    <a:latin typeface="Times New Roman" panose="02020603050405020304" pitchFamily="18" charset="0"/>
                    <a:ea typeface="Calibri" panose="020F0502020204030204" pitchFamily="34" charset="0"/>
                  </a:rPr>
                  <a:t>Конструкције углова од </a:t>
                </a:r>
                <a14:m>
                  <m:oMath xmlns:m="http://schemas.openxmlformats.org/officeDocument/2006/math">
                    <m:r>
                      <a:rPr lang="sr-Cyrl-RS"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90</m:t>
                    </m:r>
                    <m:r>
                      <a:rPr lang="sr-Cyrl-RS" sz="1800" i="1">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sr-Cyrl-R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 и </m:t>
                    </m:r>
                    <m:r>
                      <a:rPr lang="sr-Cyrl-RS" sz="1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45</m:t>
                    </m:r>
                    <m:r>
                      <a:rPr lang="sr-Cyrl-RS" sz="180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r>
                      <a:rPr lang="sr-Cyrl-RS" sz="1800" b="0" i="1" smtClean="0">
                        <a:solidFill>
                          <a:srgbClr val="000000"/>
                        </a:solidFill>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GB" sz="1800" dirty="0">
                  <a:solidFill>
                    <a:srgbClr val="000000"/>
                  </a:solidFill>
                  <a:effectLst/>
                  <a:latin typeface="Calibri" panose="020F0502020204030204" pitchFamily="34" charset="0"/>
                  <a:ea typeface="Calibri" panose="020F0502020204030204" pitchFamily="34" charset="0"/>
                </a:endParaRPr>
              </a:p>
              <a:p>
                <a:pPr marL="342900" marR="128270" lvl="0" indent="-342900" algn="just">
                  <a:lnSpc>
                    <a:spcPct val="150000"/>
                  </a:lnSpc>
                  <a:spcAft>
                    <a:spcPts val="320"/>
                  </a:spcAft>
                  <a:buFont typeface="Symbol" panose="05050102010706020507" pitchFamily="18" charset="2"/>
                  <a:buChar char=""/>
                </a:pPr>
                <a:r>
                  <a:rPr lang="sr-Latn-RS" sz="1800" dirty="0">
                    <a:solidFill>
                      <a:srgbClr val="000000"/>
                    </a:solidFill>
                    <a:effectLst/>
                    <a:latin typeface="Times New Roman" panose="02020603050405020304" pitchFamily="18" charset="0"/>
                    <a:ea typeface="Calibri" panose="020F0502020204030204" pitchFamily="34" charset="0"/>
                  </a:rPr>
                  <a:t>Конструкција </a:t>
                </a:r>
                <a:r>
                  <a:rPr lang="sr-Cyrl-RS" sz="1800" dirty="0">
                    <a:solidFill>
                      <a:srgbClr val="000000"/>
                    </a:solidFill>
                    <a:effectLst/>
                    <a:latin typeface="Times New Roman" panose="02020603050405020304" pitchFamily="18" charset="0"/>
                    <a:ea typeface="Calibri" panose="020F0502020204030204" pitchFamily="34" charset="0"/>
                  </a:rPr>
                  <a:t>тро</a:t>
                </a:r>
                <a:r>
                  <a:rPr lang="sr-Latn-RS" sz="1800" dirty="0">
                    <a:solidFill>
                      <a:srgbClr val="000000"/>
                    </a:solidFill>
                    <a:effectLst/>
                    <a:latin typeface="Times New Roman" panose="02020603050405020304" pitchFamily="18" charset="0"/>
                    <a:ea typeface="Calibri" panose="020F0502020204030204" pitchFamily="34" charset="0"/>
                  </a:rPr>
                  <a:t>угла </a:t>
                </a:r>
                <a:r>
                  <a:rPr lang="sr-Cyrl-RS" sz="1800" dirty="0">
                    <a:solidFill>
                      <a:srgbClr val="000000"/>
                    </a:solidFill>
                    <a:effectLst/>
                    <a:latin typeface="Times New Roman" panose="02020603050405020304" pitchFamily="18" charset="0"/>
                    <a:ea typeface="Calibri" panose="020F0502020204030204" pitchFamily="34" charset="0"/>
                  </a:rPr>
                  <a:t>уз помоћ угломера, шестара и лењира. </a:t>
                </a:r>
                <a:endParaRPr lang="en-GB" sz="1800" dirty="0">
                  <a:solidFill>
                    <a:srgbClr val="000000"/>
                  </a:solidFill>
                  <a:effectLst/>
                  <a:latin typeface="Calibri" panose="020F0502020204030204" pitchFamily="34" charset="0"/>
                  <a:ea typeface="Calibri" panose="020F0502020204030204" pitchFamily="34" charset="0"/>
                </a:endParaRPr>
              </a:p>
            </p:txBody>
          </p:sp>
        </mc:Choice>
        <mc:Fallback>
          <p:sp>
            <p:nvSpPr>
              <p:cNvPr id="3" name="Content Placeholder 2">
                <a:extLst>
                  <a:ext uri="{FF2B5EF4-FFF2-40B4-BE49-F238E27FC236}">
                    <a16:creationId xmlns:a16="http://schemas.microsoft.com/office/drawing/2014/main" id="{B6DDBD05-A03D-4A12-A55E-69335BC0CA6A}"/>
                  </a:ext>
                </a:extLst>
              </p:cNvPr>
              <p:cNvSpPr>
                <a:spLocks noGrp="1" noRot="1" noChangeAspect="1" noMove="1" noResize="1" noEditPoints="1" noAdjustHandles="1" noChangeArrowheads="1" noChangeShapeType="1" noTextEdit="1"/>
              </p:cNvSpPr>
              <p:nvPr>
                <p:ph idx="1"/>
              </p:nvPr>
            </p:nvSpPr>
            <p:spPr>
              <a:blipFill>
                <a:blip r:embed="rId2"/>
                <a:stretch>
                  <a:fillRect l="-566"/>
                </a:stretch>
              </a:blipFill>
            </p:spPr>
            <p:txBody>
              <a:bodyPr/>
              <a:lstStyle/>
              <a:p>
                <a:r>
                  <a:rPr lang="en-GB">
                    <a:noFill/>
                  </a:rPr>
                  <a:t> </a:t>
                </a:r>
              </a:p>
            </p:txBody>
          </p:sp>
        </mc:Fallback>
      </mc:AlternateContent>
    </p:spTree>
    <p:extLst>
      <p:ext uri="{BB962C8B-B14F-4D97-AF65-F5344CB8AC3E}">
        <p14:creationId xmlns:p14="http://schemas.microsoft.com/office/powerpoint/2010/main" val="176702312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66B45-D47F-467B-8C18-D1DCE0FE6FC3}"/>
              </a:ext>
            </a:extLst>
          </p:cNvPr>
          <p:cNvSpPr>
            <a:spLocks noGrp="1"/>
          </p:cNvSpPr>
          <p:nvPr>
            <p:ph type="title"/>
          </p:nvPr>
        </p:nvSpPr>
        <p:spPr/>
        <p:txBody>
          <a:bodyPr/>
          <a:lstStyle/>
          <a:p>
            <a:r>
              <a:rPr lang="sr-Cyrl-RS" dirty="0"/>
              <a:t>7. разред</a:t>
            </a:r>
            <a:endParaRPr lang="en-GB"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B6DDBD05-A03D-4A12-A55E-69335BC0CA6A}"/>
                  </a:ext>
                </a:extLst>
              </p:cNvPr>
              <p:cNvSpPr>
                <a:spLocks noGrp="1"/>
              </p:cNvSpPr>
              <p:nvPr>
                <p:ph idx="1"/>
              </p:nvPr>
            </p:nvSpPr>
            <p:spPr/>
            <p:txBody>
              <a:bodyPr>
                <a:normAutofit fontScale="70000" lnSpcReduction="20000"/>
              </a:bodyPr>
              <a:lstStyle/>
              <a:p>
                <a:pPr lvl="0">
                  <a:lnSpc>
                    <a:spcPct val="120000"/>
                  </a:lnSpc>
                </a:pPr>
                <a:r>
                  <a:rPr lang="sr-Cyrl-RS" dirty="0"/>
                  <a:t>Круг</a:t>
                </a:r>
                <a14:m>
                  <m:oMath xmlns:m="http://schemas.openxmlformats.org/officeDocument/2006/math">
                    <m:r>
                      <a:rPr lang="sr-Cyrl-RS" i="1"/>
                      <m:t> </m:t>
                    </m:r>
                    <m:r>
                      <a:rPr lang="sr-Cyrl-RS" i="1"/>
                      <m:t>𝐾</m:t>
                    </m:r>
                    <m:r>
                      <a:rPr lang="sr-Cyrl-RS" i="1"/>
                      <m:t>(</m:t>
                    </m:r>
                    <m:r>
                      <a:rPr lang="sr-Latn-RS" i="1"/>
                      <m:t>𝑂</m:t>
                    </m:r>
                    <m:r>
                      <a:rPr lang="sr-Latn-RS" i="1"/>
                      <m:t>, </m:t>
                    </m:r>
                    <m:r>
                      <a:rPr lang="sr-Latn-RS" i="1"/>
                      <m:t>𝑟</m:t>
                    </m:r>
                    <m:r>
                      <a:rPr lang="sr-Cyrl-RS" i="1"/>
                      <m:t>) </m:t>
                    </m:r>
                  </m:oMath>
                </a14:m>
                <a:r>
                  <a:rPr lang="sr-Cyrl-RS" dirty="0"/>
                  <a:t>је геометријска фигурна коју чине кружница </a:t>
                </a:r>
                <a14:m>
                  <m:oMath xmlns:m="http://schemas.openxmlformats.org/officeDocument/2006/math">
                    <m:r>
                      <a:rPr lang="sr-Latn-RS" i="1"/>
                      <m:t>𝑘</m:t>
                    </m:r>
                    <m:r>
                      <a:rPr lang="sr-Cyrl-RS" i="1"/>
                      <m:t>(</m:t>
                    </m:r>
                    <m:r>
                      <a:rPr lang="sr-Cyrl-RS" i="1"/>
                      <m:t>𝑂</m:t>
                    </m:r>
                    <m:r>
                      <a:rPr lang="sr-Cyrl-RS" i="1"/>
                      <m:t>, </m:t>
                    </m:r>
                    <m:r>
                      <a:rPr lang="sr-Latn-RS" i="1"/>
                      <m:t>𝑟</m:t>
                    </m:r>
                    <m:r>
                      <a:rPr lang="sr-Latn-RS" i="1"/>
                      <m:t>)</m:t>
                    </m:r>
                  </m:oMath>
                </a14:m>
                <a:r>
                  <a:rPr lang="sr-Cyrl-RS" dirty="0"/>
                  <a:t> и одговарајућа унутрашња област.</a:t>
                </a:r>
                <a:endParaRPr lang="en-GB" dirty="0"/>
              </a:p>
              <a:p>
                <a:pPr lvl="0">
                  <a:lnSpc>
                    <a:spcPct val="120000"/>
                  </a:lnSpc>
                </a:pPr>
                <a:r>
                  <a:rPr lang="sr-Cyrl-RS" dirty="0"/>
                  <a:t>Централни угао круга јесте угао круга чије је теме центар круга, а краци садрже полупречнике круга.</a:t>
                </a:r>
                <a:endParaRPr lang="en-GB" dirty="0"/>
              </a:p>
              <a:p>
                <a:pPr lvl="0">
                  <a:lnSpc>
                    <a:spcPct val="120000"/>
                  </a:lnSpc>
                </a:pPr>
                <a:r>
                  <a:rPr lang="sr-Cyrl-RS" dirty="0"/>
                  <a:t>Обим круга је једнак производу дужине пречника круга и броја </a:t>
                </a:r>
                <a14:m>
                  <m:oMath xmlns:m="http://schemas.openxmlformats.org/officeDocument/2006/math">
                    <m:r>
                      <a:rPr lang="sr-Cyrl-RS" i="1"/>
                      <m:t>𝜋</m:t>
                    </m:r>
                  </m:oMath>
                </a14:m>
                <a:r>
                  <a:rPr lang="sr-Cyrl-RS" dirty="0"/>
                  <a:t>.</a:t>
                </a:r>
                <a:endParaRPr lang="en-GB" dirty="0"/>
              </a:p>
              <a:p>
                <a:pPr lvl="0">
                  <a:lnSpc>
                    <a:spcPct val="120000"/>
                  </a:lnSpc>
                </a:pPr>
                <a:r>
                  <a:rPr lang="sr-Cyrl-RS" dirty="0"/>
                  <a:t>Дужина </a:t>
                </a:r>
                <a14:m>
                  <m:oMath xmlns:m="http://schemas.openxmlformats.org/officeDocument/2006/math">
                    <m:r>
                      <a:rPr lang="sr-Cyrl-RS" i="1"/>
                      <m:t>𝑙</m:t>
                    </m:r>
                  </m:oMath>
                </a14:m>
                <a:r>
                  <a:rPr lang="sr-Cyrl-RS" dirty="0"/>
                  <a:t> кружног лука полупречника </a:t>
                </a:r>
                <a14:m>
                  <m:oMath xmlns:m="http://schemas.openxmlformats.org/officeDocument/2006/math">
                    <m:r>
                      <a:rPr lang="sr-Cyrl-RS" i="1"/>
                      <m:t>𝑟</m:t>
                    </m:r>
                  </m:oMath>
                </a14:m>
                <a:r>
                  <a:rPr lang="sr-Cyrl-RS" dirty="0"/>
                  <a:t> коме одговара централни угао </a:t>
                </a:r>
                <a14:m>
                  <m:oMath xmlns:m="http://schemas.openxmlformats.org/officeDocument/2006/math">
                    <m:r>
                      <a:rPr lang="sr-Latn-RS" i="1"/>
                      <m:t>𝛼</m:t>
                    </m:r>
                  </m:oMath>
                </a14:m>
                <a:r>
                  <a:rPr lang="sr-Cyrl-RS" dirty="0"/>
                  <a:t> јесте</a:t>
                </a:r>
                <a:r>
                  <a:rPr lang="sr-Latn-RS" dirty="0"/>
                  <a:t>   </a:t>
                </a:r>
                <a14:m>
                  <m:oMath xmlns:m="http://schemas.openxmlformats.org/officeDocument/2006/math">
                    <m:r>
                      <a:rPr lang="sr-Latn-RS" i="1"/>
                      <m:t>𝑙</m:t>
                    </m:r>
                    <m:r>
                      <a:rPr lang="sr-Latn-RS" i="1"/>
                      <m:t>=</m:t>
                    </m:r>
                    <m:f>
                      <m:fPr>
                        <m:ctrlPr>
                          <a:rPr lang="en-GB" i="1"/>
                        </m:ctrlPr>
                      </m:fPr>
                      <m:num>
                        <m:r>
                          <a:rPr lang="sr-Latn-RS" i="1"/>
                          <m:t>𝑟</m:t>
                        </m:r>
                        <m:r>
                          <a:rPr lang="sr-Latn-RS" i="1"/>
                          <m:t>∙</m:t>
                        </m:r>
                        <m:r>
                          <a:rPr lang="sr-Latn-RS" i="1"/>
                          <m:t>𝜋</m:t>
                        </m:r>
                      </m:num>
                      <m:den>
                        <m:r>
                          <a:rPr lang="sr-Latn-RS" i="1"/>
                          <m:t>180°</m:t>
                        </m:r>
                      </m:den>
                    </m:f>
                    <m:r>
                      <a:rPr lang="sr-Latn-RS" i="1"/>
                      <m:t>∙</m:t>
                    </m:r>
                    <m:r>
                      <a:rPr lang="sr-Latn-RS" i="1"/>
                      <m:t>𝛼</m:t>
                    </m:r>
                  </m:oMath>
                </a14:m>
                <a:endParaRPr lang="en-GB" dirty="0"/>
              </a:p>
              <a:p>
                <a:pPr lvl="0">
                  <a:lnSpc>
                    <a:spcPct val="120000"/>
                  </a:lnSpc>
                </a:pPr>
                <a:r>
                  <a:rPr lang="sr-Cyrl-RS" dirty="0"/>
                  <a:t>Ротација с центром </a:t>
                </a:r>
                <a14:m>
                  <m:oMath xmlns:m="http://schemas.openxmlformats.org/officeDocument/2006/math">
                    <m:r>
                      <a:rPr lang="sr-Cyrl-RS" i="1"/>
                      <m:t>𝑂</m:t>
                    </m:r>
                  </m:oMath>
                </a14:m>
                <a:r>
                  <a:rPr lang="sr-Cyrl-RS" dirty="0"/>
                  <a:t> за угао </a:t>
                </a:r>
                <a14:m>
                  <m:oMath xmlns:m="http://schemas.openxmlformats.org/officeDocument/2006/math">
                    <m:r>
                      <a:rPr lang="sr-Cyrl-RS" i="1"/>
                      <m:t>𝛼</m:t>
                    </m:r>
                  </m:oMath>
                </a14:m>
                <a:r>
                  <a:rPr lang="sr-Cyrl-RS" dirty="0"/>
                  <a:t> у позитивном (негативном) смеру је пресликавање којим се свака тачка </a:t>
                </a:r>
                <a14:m>
                  <m:oMath xmlns:m="http://schemas.openxmlformats.org/officeDocument/2006/math">
                    <m:r>
                      <a:rPr lang="sr-Cyrl-RS" i="1"/>
                      <m:t>𝐴</m:t>
                    </m:r>
                    <m:r>
                      <a:rPr lang="sr-Cyrl-RS" i="1"/>
                      <m:t> (</m:t>
                    </m:r>
                    <m:r>
                      <a:rPr lang="sr-Cyrl-RS" i="1"/>
                      <m:t>𝐴</m:t>
                    </m:r>
                    <m:r>
                      <a:rPr lang="sr-Cyrl-RS" i="1"/>
                      <m:t>≠</m:t>
                    </m:r>
                    <m:r>
                      <a:rPr lang="sr-Cyrl-RS" i="1"/>
                      <m:t>𝑂</m:t>
                    </m:r>
                    <m:r>
                      <a:rPr lang="sr-Cyrl-RS" i="1"/>
                      <m:t>)</m:t>
                    </m:r>
                  </m:oMath>
                </a14:m>
                <a:r>
                  <a:rPr lang="sr-Cyrl-RS" dirty="0"/>
                  <a:t> пресликава у тачку </a:t>
                </a:r>
                <a14:m>
                  <m:oMath xmlns:m="http://schemas.openxmlformats.org/officeDocument/2006/math">
                    <m:sSub>
                      <m:sSubPr>
                        <m:ctrlPr>
                          <a:rPr lang="en-GB" i="1"/>
                        </m:ctrlPr>
                      </m:sSubPr>
                      <m:e>
                        <m:r>
                          <a:rPr lang="sr-Latn-RS" i="1"/>
                          <m:t>𝐴</m:t>
                        </m:r>
                      </m:e>
                      <m:sub>
                        <m:r>
                          <a:rPr lang="sr-Latn-RS" i="1"/>
                          <m:t>1</m:t>
                        </m:r>
                      </m:sub>
                    </m:sSub>
                  </m:oMath>
                </a14:m>
                <a:r>
                  <a:rPr lang="sr-Cyrl-RS" dirty="0"/>
                  <a:t> при чему важи </a:t>
                </a:r>
                <a14:m>
                  <m:oMath xmlns:m="http://schemas.openxmlformats.org/officeDocument/2006/math">
                    <m:r>
                      <a:rPr lang="sr-Cyrl-RS" i="1"/>
                      <m:t>𝑂𝐴</m:t>
                    </m:r>
                    <m:r>
                      <a:rPr lang="sr-Cyrl-RS" i="1"/>
                      <m:t>=</m:t>
                    </m:r>
                    <m:r>
                      <a:rPr lang="sr-Cyrl-RS" i="1"/>
                      <m:t>𝑂</m:t>
                    </m:r>
                    <m:sSub>
                      <m:sSubPr>
                        <m:ctrlPr>
                          <a:rPr lang="en-GB" i="1"/>
                        </m:ctrlPr>
                      </m:sSubPr>
                      <m:e>
                        <m:r>
                          <a:rPr lang="sr-Cyrl-RS" i="1"/>
                          <m:t>𝐴</m:t>
                        </m:r>
                      </m:e>
                      <m:sub>
                        <m:r>
                          <a:rPr lang="sr-Cyrl-RS" i="1"/>
                          <m:t>1</m:t>
                        </m:r>
                      </m:sub>
                    </m:sSub>
                  </m:oMath>
                </a14:m>
                <a:r>
                  <a:rPr lang="sr-Cyrl-RS" dirty="0"/>
                  <a:t> и </a:t>
                </a:r>
                <a14:m>
                  <m:oMath xmlns:m="http://schemas.openxmlformats.org/officeDocument/2006/math">
                    <m:r>
                      <a:rPr lang="sr-Cyrl-RS" i="1"/>
                      <m:t>∡</m:t>
                    </m:r>
                    <m:r>
                      <a:rPr lang="sr-Cyrl-RS" i="1"/>
                      <m:t>𝐴𝑂</m:t>
                    </m:r>
                    <m:sSub>
                      <m:sSubPr>
                        <m:ctrlPr>
                          <a:rPr lang="en-GB" i="1"/>
                        </m:ctrlPr>
                      </m:sSubPr>
                      <m:e>
                        <m:r>
                          <a:rPr lang="sr-Cyrl-RS" i="1"/>
                          <m:t>𝐴</m:t>
                        </m:r>
                      </m:e>
                      <m:sub>
                        <m:r>
                          <a:rPr lang="sr-Cyrl-RS" i="1"/>
                          <m:t>1</m:t>
                        </m:r>
                      </m:sub>
                    </m:sSub>
                  </m:oMath>
                </a14:m>
                <a:r>
                  <a:rPr lang="sr-Cyrl-RS" dirty="0"/>
                  <a:t>  је позитивно (негативно) орјентисан и једнак углу </a:t>
                </a:r>
                <a14:m>
                  <m:oMath xmlns:m="http://schemas.openxmlformats.org/officeDocument/2006/math">
                    <m:r>
                      <a:rPr lang="sr-Cyrl-RS" i="1"/>
                      <m:t>𝛼</m:t>
                    </m:r>
                  </m:oMath>
                </a14:m>
                <a:r>
                  <a:rPr lang="sr-Latn-RS" dirty="0"/>
                  <a:t>.</a:t>
                </a:r>
                <a:endParaRPr lang="en-GB" dirty="0"/>
              </a:p>
            </p:txBody>
          </p:sp>
        </mc:Choice>
        <mc:Fallback>
          <p:sp>
            <p:nvSpPr>
              <p:cNvPr id="3" name="Content Placeholder 2">
                <a:extLst>
                  <a:ext uri="{FF2B5EF4-FFF2-40B4-BE49-F238E27FC236}">
                    <a16:creationId xmlns:a16="http://schemas.microsoft.com/office/drawing/2014/main" id="{B6DDBD05-A03D-4A12-A55E-69335BC0CA6A}"/>
                  </a:ext>
                </a:extLst>
              </p:cNvPr>
              <p:cNvSpPr>
                <a:spLocks noGrp="1" noRot="1" noChangeAspect="1" noMove="1" noResize="1" noEditPoints="1" noAdjustHandles="1" noChangeArrowheads="1" noChangeShapeType="1" noTextEdit="1"/>
              </p:cNvSpPr>
              <p:nvPr>
                <p:ph idx="1"/>
              </p:nvPr>
            </p:nvSpPr>
            <p:spPr>
              <a:blipFill>
                <a:blip r:embed="rId2"/>
                <a:stretch>
                  <a:fillRect l="-637" t="-700"/>
                </a:stretch>
              </a:blipFill>
            </p:spPr>
            <p:txBody>
              <a:bodyPr/>
              <a:lstStyle/>
              <a:p>
                <a:r>
                  <a:rPr lang="en-GB">
                    <a:noFill/>
                  </a:rPr>
                  <a:t> </a:t>
                </a:r>
              </a:p>
            </p:txBody>
          </p:sp>
        </mc:Fallback>
      </mc:AlternateContent>
    </p:spTree>
    <p:extLst>
      <p:ext uri="{BB962C8B-B14F-4D97-AF65-F5344CB8AC3E}">
        <p14:creationId xmlns:p14="http://schemas.microsoft.com/office/powerpoint/2010/main" val="217188624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66B45-D47F-467B-8C18-D1DCE0FE6FC3}"/>
              </a:ext>
            </a:extLst>
          </p:cNvPr>
          <p:cNvSpPr>
            <a:spLocks noGrp="1"/>
          </p:cNvSpPr>
          <p:nvPr>
            <p:ph type="title"/>
          </p:nvPr>
        </p:nvSpPr>
        <p:spPr/>
        <p:txBody>
          <a:bodyPr/>
          <a:lstStyle/>
          <a:p>
            <a:r>
              <a:rPr lang="sr-Cyrl-RS" dirty="0"/>
              <a:t>8. разред</a:t>
            </a:r>
            <a:endParaRPr lang="en-GB" dirty="0"/>
          </a:p>
        </p:txBody>
      </p:sp>
      <p:sp>
        <p:nvSpPr>
          <p:cNvPr id="3" name="Content Placeholder 2">
            <a:extLst>
              <a:ext uri="{FF2B5EF4-FFF2-40B4-BE49-F238E27FC236}">
                <a16:creationId xmlns:a16="http://schemas.microsoft.com/office/drawing/2014/main" id="{B6DDBD05-A03D-4A12-A55E-69335BC0CA6A}"/>
              </a:ext>
            </a:extLst>
          </p:cNvPr>
          <p:cNvSpPr>
            <a:spLocks noGrp="1"/>
          </p:cNvSpPr>
          <p:nvPr>
            <p:ph idx="1"/>
          </p:nvPr>
        </p:nvSpPr>
        <p:spPr/>
        <p:txBody>
          <a:bodyPr>
            <a:normAutofit/>
          </a:bodyPr>
          <a:lstStyle/>
          <a:p>
            <a:pPr lvl="0"/>
            <a:r>
              <a:rPr lang="sr-Cyrl-RS" dirty="0"/>
              <a:t>Ортогонална пројекција тачке на раван је продор нормале из те тачке на дату раван. </a:t>
            </a:r>
            <a:endParaRPr lang="en-GB" dirty="0"/>
          </a:p>
          <a:p>
            <a:pPr lvl="0"/>
            <a:r>
              <a:rPr lang="sr-Cyrl-RS" dirty="0"/>
              <a:t>Сфера је скуп свих тачака у простору које су једнако удаљене од неке фиксиране тачке. Фиксирану тачку називамо центар сфере.</a:t>
            </a:r>
            <a:endParaRPr lang="en-GB" dirty="0"/>
          </a:p>
        </p:txBody>
      </p:sp>
    </p:spTree>
    <p:extLst>
      <p:ext uri="{BB962C8B-B14F-4D97-AF65-F5344CB8AC3E}">
        <p14:creationId xmlns:p14="http://schemas.microsoft.com/office/powerpoint/2010/main" val="228278632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D766F777-A112-4408-8426-5E5F50BB4D4A}"/>
              </a:ext>
            </a:extLst>
          </p:cNvPr>
          <p:cNvSpPr txBox="1">
            <a:spLocks/>
          </p:cNvSpPr>
          <p:nvPr/>
        </p:nvSpPr>
        <p:spPr>
          <a:xfrm>
            <a:off x="2518912" y="1010044"/>
            <a:ext cx="4045789"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Times New Roman" panose="02020603050405020304" pitchFamily="18" charset="0"/>
                <a:ea typeface="+mn-ea"/>
                <a:cs typeface="Times New Roman" panose="02020603050405020304" pitchFamily="18"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Times New Roman" panose="02020603050405020304" pitchFamily="18" charset="0"/>
                <a:ea typeface="+mn-ea"/>
                <a:cs typeface="Times New Roman" panose="02020603050405020304" pitchFamily="18" charset="0"/>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Times New Roman" panose="02020603050405020304" pitchFamily="18" charset="0"/>
                <a:ea typeface="+mn-ea"/>
                <a:cs typeface="Times New Roman" panose="02020603050405020304" pitchFamily="18" charset="0"/>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Times New Roman" panose="02020603050405020304" pitchFamily="18" charset="0"/>
                <a:ea typeface="+mn-ea"/>
                <a:cs typeface="Times New Roman" panose="02020603050405020304" pitchFamily="18" charset="0"/>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Times New Roman" panose="02020603050405020304" pitchFamily="18" charset="0"/>
                <a:ea typeface="+mn-ea"/>
                <a:cs typeface="Times New Roman" panose="02020603050405020304" pitchFamily="18"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sr-Cyrl-RS"/>
              <a:t>ПРЕДСТАВЉАЊЕ ПРОЈЕКТА</a:t>
            </a:r>
            <a:endParaRPr lang="en-GB" dirty="0"/>
          </a:p>
        </p:txBody>
      </p:sp>
      <p:sp>
        <p:nvSpPr>
          <p:cNvPr id="10" name="Text Placeholder 2">
            <a:extLst>
              <a:ext uri="{FF2B5EF4-FFF2-40B4-BE49-F238E27FC236}">
                <a16:creationId xmlns:a16="http://schemas.microsoft.com/office/drawing/2014/main" id="{38BA421B-D645-4EC7-ABD1-10AAF4434DF2}"/>
              </a:ext>
            </a:extLst>
          </p:cNvPr>
          <p:cNvSpPr txBox="1">
            <a:spLocks/>
          </p:cNvSpPr>
          <p:nvPr/>
        </p:nvSpPr>
        <p:spPr>
          <a:xfrm>
            <a:off x="6564701" y="1010797"/>
            <a:ext cx="4065714"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Times New Roman" panose="02020603050405020304" pitchFamily="18" charset="0"/>
                <a:ea typeface="+mn-ea"/>
                <a:cs typeface="Times New Roman" panose="02020603050405020304" pitchFamily="18"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Times New Roman" panose="02020603050405020304" pitchFamily="18" charset="0"/>
                <a:ea typeface="+mn-ea"/>
                <a:cs typeface="Times New Roman" panose="02020603050405020304" pitchFamily="18" charset="0"/>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Times New Roman" panose="02020603050405020304" pitchFamily="18" charset="0"/>
                <a:ea typeface="+mn-ea"/>
                <a:cs typeface="Times New Roman" panose="02020603050405020304" pitchFamily="18" charset="0"/>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Times New Roman" panose="02020603050405020304" pitchFamily="18" charset="0"/>
                <a:ea typeface="+mn-ea"/>
                <a:cs typeface="Times New Roman" panose="02020603050405020304" pitchFamily="18" charset="0"/>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Times New Roman" panose="02020603050405020304" pitchFamily="18" charset="0"/>
                <a:ea typeface="+mn-ea"/>
                <a:cs typeface="Times New Roman" panose="02020603050405020304" pitchFamily="18"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sr-Cyrl-RS" dirty="0"/>
              <a:t>РЕФЛЕКСИЈА О ПРОЈЕКТУ</a:t>
            </a:r>
            <a:endParaRPr lang="en-GB" dirty="0"/>
          </a:p>
        </p:txBody>
      </p:sp>
      <p:sp>
        <p:nvSpPr>
          <p:cNvPr id="11" name="Content Placeholder 5">
            <a:extLst>
              <a:ext uri="{FF2B5EF4-FFF2-40B4-BE49-F238E27FC236}">
                <a16:creationId xmlns:a16="http://schemas.microsoft.com/office/drawing/2014/main" id="{4DEC0ADD-D8AE-4D45-AD57-BD93C7110B69}"/>
              </a:ext>
            </a:extLst>
          </p:cNvPr>
          <p:cNvSpPr txBox="1">
            <a:spLocks/>
          </p:cNvSpPr>
          <p:nvPr/>
        </p:nvSpPr>
        <p:spPr>
          <a:xfrm>
            <a:off x="2518912" y="2608975"/>
            <a:ext cx="4045789" cy="35806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r-Latn-RS" dirty="0"/>
              <a:t>PowerPoint  презентација са свим фазама израде пројекта. </a:t>
            </a:r>
            <a:endParaRPr lang="en-GB" dirty="0"/>
          </a:p>
          <a:p>
            <a:endParaRPr lang="sr-Cyrl-RS" dirty="0"/>
          </a:p>
          <a:p>
            <a:r>
              <a:rPr lang="sr-Cyrl-RS" dirty="0"/>
              <a:t>Видео снимак презентације ученика</a:t>
            </a:r>
            <a:endParaRPr lang="en-GB" dirty="0"/>
          </a:p>
        </p:txBody>
      </p:sp>
      <p:sp>
        <p:nvSpPr>
          <p:cNvPr id="12" name="Content Placeholder 9">
            <a:extLst>
              <a:ext uri="{FF2B5EF4-FFF2-40B4-BE49-F238E27FC236}">
                <a16:creationId xmlns:a16="http://schemas.microsoft.com/office/drawing/2014/main" id="{C9D4C638-855D-4D92-869A-9F71FA3DBD5C}"/>
              </a:ext>
            </a:extLst>
          </p:cNvPr>
          <p:cNvSpPr txBox="1">
            <a:spLocks/>
          </p:cNvSpPr>
          <p:nvPr/>
        </p:nvSpPr>
        <p:spPr>
          <a:xfrm>
            <a:off x="6564701" y="2608222"/>
            <a:ext cx="4065714" cy="35806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r-Latn-RS" dirty="0"/>
              <a:t>Тимским радом смо дошли до нових зна</a:t>
            </a:r>
            <a:r>
              <a:rPr lang="sr-Cyrl-RS" dirty="0"/>
              <a:t>њ</a:t>
            </a:r>
            <a:r>
              <a:rPr lang="sr-Latn-RS" dirty="0"/>
              <a:t>а и искустава везаних за практичну примену математичких знања. </a:t>
            </a:r>
            <a:endParaRPr lang="en-GB"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81041143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87151-D78D-4CE8-B21B-6F51C54A1C95}"/>
              </a:ext>
            </a:extLst>
          </p:cNvPr>
          <p:cNvSpPr>
            <a:spLocks noGrp="1"/>
          </p:cNvSpPr>
          <p:nvPr>
            <p:ph type="title"/>
          </p:nvPr>
        </p:nvSpPr>
        <p:spPr/>
        <p:txBody>
          <a:bodyPr/>
          <a:lstStyle/>
          <a:p>
            <a:r>
              <a:rPr lang="sr-Cyrl-RS" dirty="0"/>
              <a:t>Аутори пројекта:</a:t>
            </a:r>
            <a:endParaRPr lang="en-GB" dirty="0"/>
          </a:p>
        </p:txBody>
      </p:sp>
      <p:sp>
        <p:nvSpPr>
          <p:cNvPr id="4" name="Content Placeholder 3">
            <a:extLst>
              <a:ext uri="{FF2B5EF4-FFF2-40B4-BE49-F238E27FC236}">
                <a16:creationId xmlns:a16="http://schemas.microsoft.com/office/drawing/2014/main" id="{A3F23A9D-94BB-43DB-8EC4-7B5A4F0723BA}"/>
              </a:ext>
            </a:extLst>
          </p:cNvPr>
          <p:cNvSpPr>
            <a:spLocks noGrp="1"/>
          </p:cNvSpPr>
          <p:nvPr>
            <p:ph sz="half" idx="1"/>
          </p:nvPr>
        </p:nvSpPr>
        <p:spPr>
          <a:xfrm>
            <a:off x="2743200" y="1825625"/>
            <a:ext cx="3805880" cy="4351338"/>
          </a:xfrm>
        </p:spPr>
        <p:txBody>
          <a:bodyPr numCol="2">
            <a:noAutofit/>
          </a:bodyPr>
          <a:lstStyle/>
          <a:p>
            <a:pPr marL="6350" indent="-6350" algn="just">
              <a:lnSpc>
                <a:spcPct val="120000"/>
              </a:lnSpc>
            </a:pPr>
            <a:r>
              <a:rPr lang="sr-Cyrl-RS" sz="1400" dirty="0">
                <a:solidFill>
                  <a:srgbClr val="000000"/>
                </a:solidFill>
                <a:effectLst/>
                <a:ea typeface="Calibri" panose="020F0502020204030204" pitchFamily="34" charset="0"/>
              </a:rPr>
              <a:t> 5. разред </a:t>
            </a:r>
          </a:p>
          <a:p>
            <a:pPr marL="6350" indent="-6350" algn="just">
              <a:lnSpc>
                <a:spcPct val="120000"/>
              </a:lnSpc>
            </a:pPr>
            <a:endParaRPr lang="sr-Cyrl-RS"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Марковић Алекса,  </a:t>
            </a:r>
            <a:endParaRPr lang="en-GB"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Машић Леонора,  </a:t>
            </a:r>
            <a:endParaRPr lang="en-GB"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Николић Анастасија, </a:t>
            </a:r>
            <a:endParaRPr lang="en-GB"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Петровић Мартина, </a:t>
            </a:r>
            <a:endParaRPr lang="en-GB"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Радошевић Милица,</a:t>
            </a:r>
          </a:p>
          <a:p>
            <a:pPr marL="6350" indent="-6350" algn="just">
              <a:lnSpc>
                <a:spcPct val="120000"/>
              </a:lnSpc>
            </a:pPr>
            <a:r>
              <a:rPr lang="sr-Cyrl-RS" sz="1400" dirty="0">
                <a:solidFill>
                  <a:srgbClr val="000000"/>
                </a:solidFill>
                <a:effectLst/>
                <a:ea typeface="Calibri" panose="020F0502020204030204" pitchFamily="34" charset="0"/>
              </a:rPr>
              <a:t> Томић Вукашин</a:t>
            </a:r>
          </a:p>
          <a:p>
            <a:pPr marL="0" indent="0" algn="just">
              <a:lnSpc>
                <a:spcPct val="120000"/>
              </a:lnSpc>
              <a:buNone/>
            </a:pPr>
            <a:endParaRPr lang="sr-Cyrl-RS" sz="1400" dirty="0">
              <a:solidFill>
                <a:srgbClr val="000000"/>
              </a:solidFill>
              <a:ea typeface="Calibri" panose="020F0502020204030204" pitchFamily="34" charset="0"/>
            </a:endParaRPr>
          </a:p>
          <a:p>
            <a:pPr marL="6350" indent="-6350" algn="just">
              <a:lnSpc>
                <a:spcPct val="120000"/>
              </a:lnSpc>
            </a:pPr>
            <a:endParaRPr lang="sr-Cyrl-RS" sz="1400" dirty="0">
              <a:solidFill>
                <a:srgbClr val="000000"/>
              </a:solidFill>
              <a:ea typeface="Calibri" panose="020F0502020204030204" pitchFamily="34" charset="0"/>
            </a:endParaRPr>
          </a:p>
          <a:p>
            <a:pPr marL="0" indent="0" algn="just">
              <a:lnSpc>
                <a:spcPct val="120000"/>
              </a:lnSpc>
              <a:buNone/>
            </a:pPr>
            <a:endParaRPr lang="sr-Cyrl-RS" sz="1400" dirty="0">
              <a:solidFill>
                <a:srgbClr val="000000"/>
              </a:solidFill>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6. разред</a:t>
            </a:r>
          </a:p>
          <a:p>
            <a:pPr marL="0" indent="0" algn="just">
              <a:lnSpc>
                <a:spcPct val="120000"/>
              </a:lnSpc>
              <a:buNone/>
            </a:pPr>
            <a:endParaRPr lang="en-GB"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Видојковић Виктор</a:t>
            </a:r>
            <a:r>
              <a:rPr lang="sr-Latn-RS" sz="1400" dirty="0">
                <a:solidFill>
                  <a:srgbClr val="000000"/>
                </a:solidFill>
                <a:effectLst/>
                <a:ea typeface="Calibri" panose="020F0502020204030204" pitchFamily="34" charset="0"/>
              </a:rPr>
              <a:t>, </a:t>
            </a:r>
            <a:r>
              <a:rPr lang="en-GB" sz="1400" dirty="0">
                <a:solidFill>
                  <a:srgbClr val="000000"/>
                </a:solidFill>
                <a:effectLst/>
                <a:ea typeface="Calibri" panose="020F0502020204030204" pitchFamily="34" charset="0"/>
              </a:rPr>
              <a:t> </a:t>
            </a:r>
          </a:p>
          <a:p>
            <a:pPr marL="6350" indent="-6350" algn="just">
              <a:lnSpc>
                <a:spcPct val="120000"/>
              </a:lnSpc>
            </a:pPr>
            <a:r>
              <a:rPr lang="sr-Cyrl-RS" sz="1400" dirty="0">
                <a:solidFill>
                  <a:srgbClr val="000000"/>
                </a:solidFill>
                <a:effectLst/>
                <a:ea typeface="Calibri" panose="020F0502020204030204" pitchFamily="34" charset="0"/>
              </a:rPr>
              <a:t> Илић Немања, </a:t>
            </a:r>
            <a:r>
              <a:rPr lang="en-GB" sz="1400" dirty="0">
                <a:solidFill>
                  <a:srgbClr val="000000"/>
                </a:solidFill>
                <a:effectLst/>
                <a:ea typeface="Calibri" panose="020F0502020204030204" pitchFamily="34" charset="0"/>
              </a:rPr>
              <a:t> </a:t>
            </a:r>
          </a:p>
          <a:p>
            <a:pPr marL="6350" indent="-6350" algn="just">
              <a:lnSpc>
                <a:spcPct val="120000"/>
              </a:lnSpc>
            </a:pPr>
            <a:r>
              <a:rPr lang="sr-Cyrl-RS" sz="1400" dirty="0">
                <a:solidFill>
                  <a:srgbClr val="000000"/>
                </a:solidFill>
                <a:effectLst/>
                <a:ea typeface="Calibri" panose="020F0502020204030204" pitchFamily="34" charset="0"/>
              </a:rPr>
              <a:t> Пајић Маријана</a:t>
            </a:r>
            <a:r>
              <a:rPr lang="sr-Latn-RS" sz="1400" dirty="0">
                <a:solidFill>
                  <a:srgbClr val="000000"/>
                </a:solidFill>
                <a:effectLst/>
                <a:ea typeface="Calibri" panose="020F0502020204030204" pitchFamily="34" charset="0"/>
              </a:rPr>
              <a:t>, </a:t>
            </a:r>
            <a:r>
              <a:rPr lang="en-GB" sz="1400" dirty="0">
                <a:solidFill>
                  <a:srgbClr val="000000"/>
                </a:solidFill>
                <a:effectLst/>
                <a:ea typeface="Calibri" panose="020F0502020204030204" pitchFamily="34" charset="0"/>
              </a:rPr>
              <a:t> </a:t>
            </a:r>
            <a:endParaRPr lang="sr-Cyrl-RS" sz="1400" dirty="0">
              <a:solidFill>
                <a:srgbClr val="000000"/>
              </a:solidFill>
              <a:effectLst/>
              <a:ea typeface="Calibri" panose="020F0502020204030204" pitchFamily="34" charset="0"/>
            </a:endParaRPr>
          </a:p>
          <a:p>
            <a:pPr marL="6350" indent="-6350" algn="just">
              <a:lnSpc>
                <a:spcPct val="120000"/>
              </a:lnSpc>
            </a:pPr>
            <a:r>
              <a:rPr lang="sr-Cyrl-RS" sz="1400" dirty="0">
                <a:solidFill>
                  <a:srgbClr val="000000"/>
                </a:solidFill>
                <a:effectLst/>
                <a:ea typeface="Calibri" panose="020F0502020204030204" pitchFamily="34" charset="0"/>
              </a:rPr>
              <a:t> Ристић Андрија,</a:t>
            </a:r>
          </a:p>
          <a:p>
            <a:pPr marL="6350" indent="-6350" algn="just">
              <a:lnSpc>
                <a:spcPct val="120000"/>
              </a:lnSpc>
            </a:pPr>
            <a:r>
              <a:rPr lang="sr-Latn-RS" sz="1400" dirty="0">
                <a:solidFill>
                  <a:srgbClr val="000000"/>
                </a:solidFill>
                <a:effectLst/>
                <a:ea typeface="Calibri" panose="020F0502020204030204" pitchFamily="34" charset="0"/>
              </a:rPr>
              <a:t> </a:t>
            </a:r>
            <a:r>
              <a:rPr lang="sr-Cyrl-RS" sz="1400" dirty="0">
                <a:solidFill>
                  <a:srgbClr val="000000"/>
                </a:solidFill>
                <a:effectLst/>
                <a:ea typeface="Calibri" panose="020F0502020204030204" pitchFamily="34" charset="0"/>
              </a:rPr>
              <a:t>Ценић Тамара,</a:t>
            </a:r>
            <a:endParaRPr lang="en-GB" sz="1400" dirty="0">
              <a:solidFill>
                <a:srgbClr val="000000"/>
              </a:solidFill>
              <a:effectLst/>
              <a:ea typeface="Calibri" panose="020F0502020204030204" pitchFamily="34" charset="0"/>
            </a:endParaRPr>
          </a:p>
          <a:p>
            <a:pPr marL="6350" indent="-6350" algn="just">
              <a:lnSpc>
                <a:spcPct val="120000"/>
              </a:lnSpc>
            </a:pPr>
            <a:r>
              <a:rPr lang="sr-Latn-RS" sz="1400" dirty="0">
                <a:solidFill>
                  <a:srgbClr val="000000"/>
                </a:solidFill>
                <a:effectLst/>
                <a:ea typeface="Calibri" panose="020F0502020204030204" pitchFamily="34" charset="0"/>
              </a:rPr>
              <a:t> </a:t>
            </a:r>
            <a:r>
              <a:rPr lang="sr-Cyrl-RS" sz="1400" dirty="0">
                <a:solidFill>
                  <a:srgbClr val="000000"/>
                </a:solidFill>
                <a:effectLst/>
                <a:ea typeface="Calibri" panose="020F0502020204030204" pitchFamily="34" charset="0"/>
              </a:rPr>
              <a:t>Шајкић Анђела</a:t>
            </a:r>
            <a:endParaRPr lang="en-GB" sz="1400" dirty="0">
              <a:solidFill>
                <a:srgbClr val="000000"/>
              </a:solidFill>
              <a:effectLst/>
              <a:ea typeface="Calibri" panose="020F0502020204030204" pitchFamily="34" charset="0"/>
            </a:endParaRPr>
          </a:p>
          <a:p>
            <a:pPr marL="0" indent="0" algn="just">
              <a:lnSpc>
                <a:spcPct val="120000"/>
              </a:lnSpc>
              <a:buNone/>
            </a:pPr>
            <a:endParaRPr lang="en-GB" sz="1400" dirty="0">
              <a:solidFill>
                <a:srgbClr val="000000"/>
              </a:solidFill>
              <a:effectLst/>
              <a:ea typeface="Calibri" panose="020F0502020204030204" pitchFamily="34" charset="0"/>
            </a:endParaRPr>
          </a:p>
        </p:txBody>
      </p:sp>
      <p:sp>
        <p:nvSpPr>
          <p:cNvPr id="5" name="Content Placeholder 4">
            <a:extLst>
              <a:ext uri="{FF2B5EF4-FFF2-40B4-BE49-F238E27FC236}">
                <a16:creationId xmlns:a16="http://schemas.microsoft.com/office/drawing/2014/main" id="{E8F716F8-E006-47CE-9A8F-4E04CF45F110}"/>
              </a:ext>
            </a:extLst>
          </p:cNvPr>
          <p:cNvSpPr>
            <a:spLocks noGrp="1"/>
          </p:cNvSpPr>
          <p:nvPr>
            <p:ph sz="half" idx="2"/>
          </p:nvPr>
        </p:nvSpPr>
        <p:spPr>
          <a:xfrm>
            <a:off x="6549080" y="1825625"/>
            <a:ext cx="4804719" cy="4351338"/>
          </a:xfrm>
        </p:spPr>
        <p:txBody>
          <a:bodyPr numCol="2">
            <a:noAutofit/>
          </a:bodyPr>
          <a:lstStyle/>
          <a:p>
            <a:pPr marL="6350" indent="-6350" algn="just">
              <a:lnSpc>
                <a:spcPct val="100000"/>
              </a:lnSpc>
            </a:pPr>
            <a:r>
              <a:rPr lang="sr-Cyrl-RS" sz="1400" dirty="0">
                <a:solidFill>
                  <a:srgbClr val="000000"/>
                </a:solidFill>
                <a:effectLst/>
                <a:ea typeface="Calibri" panose="020F0502020204030204" pitchFamily="34" charset="0"/>
              </a:rPr>
              <a:t>   7. разред</a:t>
            </a:r>
          </a:p>
          <a:p>
            <a:pPr marL="0" indent="0" algn="just">
              <a:lnSpc>
                <a:spcPct val="100000"/>
              </a:lnSpc>
              <a:buNone/>
            </a:pPr>
            <a:endParaRPr lang="sr-Cyrl-RS"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Живковић Анастасија</a:t>
            </a:r>
            <a:r>
              <a:rPr lang="sr-Latn-RS" sz="1400" dirty="0">
                <a:solidFill>
                  <a:srgbClr val="000000"/>
                </a:solidFill>
                <a:effectLst/>
                <a:ea typeface="Calibri" panose="020F0502020204030204" pitchFamily="34" charset="0"/>
              </a:rPr>
              <a:t>, </a:t>
            </a:r>
            <a:r>
              <a:rPr lang="sr-Cyrl-RS" sz="1400" dirty="0">
                <a:solidFill>
                  <a:srgbClr val="000000"/>
                </a:solidFill>
                <a:effectLst/>
                <a:ea typeface="Calibri" panose="020F0502020204030204" pitchFamily="34" charset="0"/>
              </a:rPr>
              <a:t> </a:t>
            </a:r>
            <a:r>
              <a:rPr lang="sr-Latn-RS" sz="1400" dirty="0">
                <a:solidFill>
                  <a:srgbClr val="000000"/>
                </a:solidFill>
                <a:effectLst/>
                <a:ea typeface="Calibri" panose="020F0502020204030204" pitchFamily="34" charset="0"/>
              </a:rPr>
              <a:t> </a:t>
            </a:r>
            <a:endParaRPr lang="sr-Cyrl-RS" sz="1400" dirty="0">
              <a:solidFill>
                <a:srgbClr val="000000"/>
              </a:solidFill>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Николић Александар</a:t>
            </a:r>
            <a:r>
              <a:rPr lang="sr-Latn-RS" sz="1400" dirty="0">
                <a:solidFill>
                  <a:srgbClr val="000000"/>
                </a:solidFill>
                <a:effectLst/>
                <a:ea typeface="Calibri" panose="020F0502020204030204" pitchFamily="34" charset="0"/>
              </a:rPr>
              <a:t>, </a:t>
            </a:r>
            <a:r>
              <a:rPr lang="sr-Cyrl-RS" sz="1400" dirty="0">
                <a:solidFill>
                  <a:srgbClr val="000000"/>
                </a:solidFill>
                <a:effectLst/>
                <a:ea typeface="Calibri" panose="020F0502020204030204" pitchFamily="34" charset="0"/>
              </a:rPr>
              <a:t> </a:t>
            </a:r>
            <a:r>
              <a:rPr lang="sr-Latn-RS" sz="1400" dirty="0">
                <a:solidFill>
                  <a:srgbClr val="000000"/>
                </a:solidFill>
                <a:effectLst/>
                <a:ea typeface="Calibri" panose="020F0502020204030204" pitchFamily="34" charset="0"/>
              </a:rPr>
              <a:t> </a:t>
            </a:r>
            <a:endParaRPr lang="en-GB"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Николић Андрија,  </a:t>
            </a:r>
            <a:endParaRPr lang="en-GB"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Петровић Ђурђина,</a:t>
            </a:r>
            <a:endParaRPr lang="en-GB"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Петровић Нађа,</a:t>
            </a:r>
          </a:p>
          <a:p>
            <a:pPr marL="6350" indent="-6350" algn="just">
              <a:lnSpc>
                <a:spcPct val="100000"/>
              </a:lnSpc>
            </a:pPr>
            <a:r>
              <a:rPr lang="sr-Cyrl-RS" sz="1400" dirty="0">
                <a:solidFill>
                  <a:srgbClr val="000000"/>
                </a:solidFill>
                <a:effectLst/>
                <a:ea typeface="Calibri" panose="020F0502020204030204" pitchFamily="34" charset="0"/>
              </a:rPr>
              <a:t> Станојевић Милена</a:t>
            </a:r>
          </a:p>
          <a:p>
            <a:pPr marL="0" indent="0" algn="just">
              <a:lnSpc>
                <a:spcPct val="100000"/>
              </a:lnSpc>
              <a:buNone/>
            </a:pPr>
            <a:endParaRPr lang="sr-Cyrl-RS" sz="1400" dirty="0">
              <a:solidFill>
                <a:srgbClr val="000000"/>
              </a:solidFill>
              <a:effectLst/>
              <a:ea typeface="Calibri" panose="020F0502020204030204" pitchFamily="34" charset="0"/>
            </a:endParaRPr>
          </a:p>
          <a:p>
            <a:pPr marL="0" indent="0" algn="just">
              <a:lnSpc>
                <a:spcPct val="100000"/>
              </a:lnSpc>
              <a:buNone/>
            </a:pPr>
            <a:endParaRPr lang="sr-Cyrl-RS" sz="1400" dirty="0">
              <a:solidFill>
                <a:srgbClr val="000000"/>
              </a:solidFill>
              <a:ea typeface="Calibri" panose="020F0502020204030204" pitchFamily="34" charset="0"/>
            </a:endParaRPr>
          </a:p>
          <a:p>
            <a:pPr marL="0" indent="0" algn="just">
              <a:lnSpc>
                <a:spcPct val="100000"/>
              </a:lnSpc>
              <a:buNone/>
            </a:pPr>
            <a:endParaRPr lang="sr-Cyrl-RS" sz="1400" dirty="0">
              <a:solidFill>
                <a:srgbClr val="000000"/>
              </a:solidFill>
              <a:effectLst/>
              <a:ea typeface="Calibri" panose="020F0502020204030204" pitchFamily="34" charset="0"/>
            </a:endParaRPr>
          </a:p>
          <a:p>
            <a:pPr marL="0" indent="0" algn="just">
              <a:lnSpc>
                <a:spcPct val="100000"/>
              </a:lnSpc>
              <a:buNone/>
            </a:pPr>
            <a:endParaRPr lang="sr-Cyrl-RS"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8. </a:t>
            </a:r>
            <a:r>
              <a:rPr lang="sr-Cyrl-RS" sz="1400" dirty="0">
                <a:solidFill>
                  <a:srgbClr val="000000"/>
                </a:solidFill>
                <a:ea typeface="Calibri" panose="020F0502020204030204" pitchFamily="34" charset="0"/>
              </a:rPr>
              <a:t>р</a:t>
            </a:r>
            <a:r>
              <a:rPr lang="sr-Cyrl-RS" sz="1400" dirty="0">
                <a:solidFill>
                  <a:srgbClr val="000000"/>
                </a:solidFill>
                <a:effectLst/>
                <a:ea typeface="Calibri" panose="020F0502020204030204" pitchFamily="34" charset="0"/>
              </a:rPr>
              <a:t>азред</a:t>
            </a:r>
          </a:p>
          <a:p>
            <a:pPr marL="6350" indent="-6350" algn="just">
              <a:lnSpc>
                <a:spcPct val="100000"/>
              </a:lnSpc>
            </a:pPr>
            <a:endParaRPr lang="en-GB"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Војиновић Невена</a:t>
            </a:r>
            <a:r>
              <a:rPr lang="sr-Latn-RS" sz="1400" dirty="0">
                <a:solidFill>
                  <a:srgbClr val="000000"/>
                </a:solidFill>
                <a:effectLst/>
                <a:ea typeface="Calibri" panose="020F0502020204030204" pitchFamily="34" charset="0"/>
              </a:rPr>
              <a:t>, </a:t>
            </a:r>
            <a:r>
              <a:rPr lang="sr-Cyrl-RS" sz="1400" dirty="0">
                <a:solidFill>
                  <a:srgbClr val="000000"/>
                </a:solidFill>
                <a:effectLst/>
                <a:ea typeface="Calibri" panose="020F0502020204030204" pitchFamily="34" charset="0"/>
              </a:rPr>
              <a:t> </a:t>
            </a:r>
            <a:r>
              <a:rPr lang="sr-Latn-RS" sz="1400" dirty="0">
                <a:solidFill>
                  <a:srgbClr val="000000"/>
                </a:solidFill>
                <a:effectLst/>
                <a:ea typeface="Calibri" panose="020F0502020204030204" pitchFamily="34" charset="0"/>
              </a:rPr>
              <a:t> </a:t>
            </a:r>
            <a:endParaRPr lang="sr-Cyrl-RS"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a:t>
            </a:r>
            <a:r>
              <a:rPr lang="sr-Latn-RS" sz="1400" dirty="0">
                <a:solidFill>
                  <a:srgbClr val="000000"/>
                </a:solidFill>
                <a:effectLst/>
                <a:ea typeface="Calibri" panose="020F0502020204030204" pitchFamily="34" charset="0"/>
              </a:rPr>
              <a:t>Јовановић Теодора,</a:t>
            </a:r>
            <a:endParaRPr lang="en-GB"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Маринковић Јована,  </a:t>
            </a:r>
            <a:endParaRPr lang="sr-Cyrl-RS" sz="1400" dirty="0">
              <a:solidFill>
                <a:srgbClr val="000000"/>
              </a:solidFill>
              <a:ea typeface="Calibri" panose="020F0502020204030204" pitchFamily="34" charset="0"/>
            </a:endParaRPr>
          </a:p>
          <a:p>
            <a:pPr marL="6350" indent="-6350" algn="just">
              <a:lnSpc>
                <a:spcPct val="100000"/>
              </a:lnSpc>
            </a:pPr>
            <a:r>
              <a:rPr lang="sr-Cyrl-RS" sz="1400" dirty="0">
                <a:solidFill>
                  <a:srgbClr val="000000"/>
                </a:solidFill>
                <a:effectLst/>
                <a:ea typeface="Calibri" panose="020F0502020204030204" pitchFamily="34" charset="0"/>
              </a:rPr>
              <a:t> Петровић Данило,</a:t>
            </a:r>
          </a:p>
          <a:p>
            <a:pPr marL="6350" indent="-6350" algn="just">
              <a:lnSpc>
                <a:spcPct val="100000"/>
              </a:lnSpc>
            </a:pPr>
            <a:r>
              <a:rPr lang="sr-Cyrl-RS" sz="1400" dirty="0">
                <a:solidFill>
                  <a:srgbClr val="000000"/>
                </a:solidFill>
                <a:ea typeface="Calibri" panose="020F0502020204030204" pitchFamily="34" charset="0"/>
              </a:rPr>
              <a:t> </a:t>
            </a:r>
            <a:r>
              <a:rPr lang="sr-Latn-RS" sz="1400" dirty="0">
                <a:solidFill>
                  <a:srgbClr val="000000"/>
                </a:solidFill>
                <a:effectLst/>
                <a:ea typeface="Calibri" panose="020F0502020204030204" pitchFamily="34" charset="0"/>
              </a:rPr>
              <a:t>Радивoјевић Јoвана, </a:t>
            </a:r>
            <a:endParaRPr lang="sr-Cyrl-RS" sz="1400" dirty="0">
              <a:solidFill>
                <a:srgbClr val="000000"/>
              </a:solidFill>
              <a:effectLst/>
              <a:ea typeface="Calibri" panose="020F0502020204030204" pitchFamily="34" charset="0"/>
            </a:endParaRPr>
          </a:p>
          <a:p>
            <a:pPr marL="6350" indent="-6350" algn="just">
              <a:lnSpc>
                <a:spcPct val="100000"/>
              </a:lnSpc>
            </a:pPr>
            <a:r>
              <a:rPr lang="sr-Cyrl-RS" sz="1400" dirty="0">
                <a:solidFill>
                  <a:srgbClr val="000000"/>
                </a:solidFill>
              </a:rPr>
              <a:t> </a:t>
            </a:r>
            <a:r>
              <a:rPr lang="sr-Cyrl-RS" sz="1400" dirty="0">
                <a:solidFill>
                  <a:srgbClr val="000000"/>
                </a:solidFill>
                <a:effectLst/>
                <a:ea typeface="Calibri" panose="020F0502020204030204" pitchFamily="34" charset="0"/>
              </a:rPr>
              <a:t>Ристић Анђелија</a:t>
            </a:r>
            <a:endParaRPr lang="en-GB" sz="1400" dirty="0">
              <a:solidFill>
                <a:srgbClr val="000000"/>
              </a:solidFill>
              <a:effectLst/>
              <a:ea typeface="Calibri" panose="020F0502020204030204" pitchFamily="34" charset="0"/>
            </a:endParaRPr>
          </a:p>
          <a:p>
            <a:pPr marL="0" indent="0" algn="just">
              <a:lnSpc>
                <a:spcPct val="100000"/>
              </a:lnSpc>
              <a:buNone/>
            </a:pPr>
            <a:endParaRPr lang="en-GB" sz="1400" dirty="0"/>
          </a:p>
        </p:txBody>
      </p:sp>
    </p:spTree>
    <p:extLst>
      <p:ext uri="{BB962C8B-B14F-4D97-AF65-F5344CB8AC3E}">
        <p14:creationId xmlns:p14="http://schemas.microsoft.com/office/powerpoint/2010/main" val="402569149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additive="base">
                                        <p:cTn id="12" dur="2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3" dur="2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2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2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additive="base">
                                        <p:cTn id="22" dur="2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3" dur="2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2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8" dur="2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 calcmode="lin" valueType="num">
                                      <p:cBhvr additive="base">
                                        <p:cTn id="32" dur="2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3" dur="2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 calcmode="lin" valueType="num">
                                      <p:cBhvr additive="base">
                                        <p:cTn id="37" dur="2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8" dur="2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4">
                                            <p:txEl>
                                              <p:pRg st="11" end="11"/>
                                            </p:txEl>
                                          </p:spTgt>
                                        </p:tgtEl>
                                        <p:attrNameLst>
                                          <p:attrName>style.visibility</p:attrName>
                                        </p:attrNameLst>
                                      </p:cBhvr>
                                      <p:to>
                                        <p:strVal val="visible"/>
                                      </p:to>
                                    </p:set>
                                    <p:anim calcmode="lin" valueType="num">
                                      <p:cBhvr additive="base">
                                        <p:cTn id="42" dur="2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3" dur="2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anim calcmode="lin" valueType="num">
                                      <p:cBhvr additive="base">
                                        <p:cTn id="47" dur="2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8" dur="2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4">
                                            <p:txEl>
                                              <p:pRg st="14" end="14"/>
                                            </p:txEl>
                                          </p:spTgt>
                                        </p:tgtEl>
                                        <p:attrNameLst>
                                          <p:attrName>style.visibility</p:attrName>
                                        </p:attrNameLst>
                                      </p:cBhvr>
                                      <p:to>
                                        <p:strVal val="visible"/>
                                      </p:to>
                                    </p:set>
                                    <p:anim calcmode="lin" valueType="num">
                                      <p:cBhvr additive="base">
                                        <p:cTn id="52" dur="2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53" dur="2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4">
                                            <p:txEl>
                                              <p:pRg st="15" end="15"/>
                                            </p:txEl>
                                          </p:spTgt>
                                        </p:tgtEl>
                                        <p:attrNameLst>
                                          <p:attrName>style.visibility</p:attrName>
                                        </p:attrNameLst>
                                      </p:cBhvr>
                                      <p:to>
                                        <p:strVal val="visible"/>
                                      </p:to>
                                    </p:set>
                                    <p:anim calcmode="lin" valueType="num">
                                      <p:cBhvr additive="base">
                                        <p:cTn id="57" dur="200" fill="hold"/>
                                        <p:tgtEl>
                                          <p:spTgt spid="4">
                                            <p:txEl>
                                              <p:pRg st="15" end="15"/>
                                            </p:txEl>
                                          </p:spTgt>
                                        </p:tgtEl>
                                        <p:attrNameLst>
                                          <p:attrName>ppt_x</p:attrName>
                                        </p:attrNameLst>
                                      </p:cBhvr>
                                      <p:tavLst>
                                        <p:tav tm="0">
                                          <p:val>
                                            <p:strVal val="#ppt_x"/>
                                          </p:val>
                                        </p:tav>
                                        <p:tav tm="100000">
                                          <p:val>
                                            <p:strVal val="#ppt_x"/>
                                          </p:val>
                                        </p:tav>
                                      </p:tavLst>
                                    </p:anim>
                                    <p:anim calcmode="lin" valueType="num">
                                      <p:cBhvr additive="base">
                                        <p:cTn id="58" dur="200" fill="hold"/>
                                        <p:tgtEl>
                                          <p:spTgt spid="4">
                                            <p:txEl>
                                              <p:pRg st="15" end="15"/>
                                            </p:txEl>
                                          </p:spTgt>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4">
                                            <p:txEl>
                                              <p:pRg st="16" end="16"/>
                                            </p:txEl>
                                          </p:spTgt>
                                        </p:tgtEl>
                                        <p:attrNameLst>
                                          <p:attrName>style.visibility</p:attrName>
                                        </p:attrNameLst>
                                      </p:cBhvr>
                                      <p:to>
                                        <p:strVal val="visible"/>
                                      </p:to>
                                    </p:set>
                                    <p:anim calcmode="lin" valueType="num">
                                      <p:cBhvr additive="base">
                                        <p:cTn id="62" dur="200" fill="hold"/>
                                        <p:tgtEl>
                                          <p:spTgt spid="4">
                                            <p:txEl>
                                              <p:pRg st="16" end="16"/>
                                            </p:txEl>
                                          </p:spTgt>
                                        </p:tgtEl>
                                        <p:attrNameLst>
                                          <p:attrName>ppt_x</p:attrName>
                                        </p:attrNameLst>
                                      </p:cBhvr>
                                      <p:tavLst>
                                        <p:tav tm="0">
                                          <p:val>
                                            <p:strVal val="#ppt_x"/>
                                          </p:val>
                                        </p:tav>
                                        <p:tav tm="100000">
                                          <p:val>
                                            <p:strVal val="#ppt_x"/>
                                          </p:val>
                                        </p:tav>
                                      </p:tavLst>
                                    </p:anim>
                                    <p:anim calcmode="lin" valueType="num">
                                      <p:cBhvr additive="base">
                                        <p:cTn id="63" dur="200" fill="hold"/>
                                        <p:tgtEl>
                                          <p:spTgt spid="4">
                                            <p:txEl>
                                              <p:pRg st="16" end="16"/>
                                            </p:txEl>
                                          </p:spTgt>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4">
                                            <p:txEl>
                                              <p:pRg st="17" end="17"/>
                                            </p:txEl>
                                          </p:spTgt>
                                        </p:tgtEl>
                                        <p:attrNameLst>
                                          <p:attrName>style.visibility</p:attrName>
                                        </p:attrNameLst>
                                      </p:cBhvr>
                                      <p:to>
                                        <p:strVal val="visible"/>
                                      </p:to>
                                    </p:set>
                                    <p:anim calcmode="lin" valueType="num">
                                      <p:cBhvr additive="base">
                                        <p:cTn id="67" dur="200" fill="hold"/>
                                        <p:tgtEl>
                                          <p:spTgt spid="4">
                                            <p:txEl>
                                              <p:pRg st="17" end="17"/>
                                            </p:txEl>
                                          </p:spTgt>
                                        </p:tgtEl>
                                        <p:attrNameLst>
                                          <p:attrName>ppt_x</p:attrName>
                                        </p:attrNameLst>
                                      </p:cBhvr>
                                      <p:tavLst>
                                        <p:tav tm="0">
                                          <p:val>
                                            <p:strVal val="#ppt_x"/>
                                          </p:val>
                                        </p:tav>
                                        <p:tav tm="100000">
                                          <p:val>
                                            <p:strVal val="#ppt_x"/>
                                          </p:val>
                                        </p:tav>
                                      </p:tavLst>
                                    </p:anim>
                                    <p:anim calcmode="lin" valueType="num">
                                      <p:cBhvr additive="base">
                                        <p:cTn id="68" dur="200" fill="hold"/>
                                        <p:tgtEl>
                                          <p:spTgt spid="4">
                                            <p:txEl>
                                              <p:pRg st="17" end="17"/>
                                            </p:txEl>
                                          </p:spTgt>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4">
                                            <p:txEl>
                                              <p:pRg st="18" end="18"/>
                                            </p:txEl>
                                          </p:spTgt>
                                        </p:tgtEl>
                                        <p:attrNameLst>
                                          <p:attrName>style.visibility</p:attrName>
                                        </p:attrNameLst>
                                      </p:cBhvr>
                                      <p:to>
                                        <p:strVal val="visible"/>
                                      </p:to>
                                    </p:set>
                                    <p:anim calcmode="lin" valueType="num">
                                      <p:cBhvr additive="base">
                                        <p:cTn id="72" dur="200" fill="hold"/>
                                        <p:tgtEl>
                                          <p:spTgt spid="4">
                                            <p:txEl>
                                              <p:pRg st="18" end="18"/>
                                            </p:txEl>
                                          </p:spTgt>
                                        </p:tgtEl>
                                        <p:attrNameLst>
                                          <p:attrName>ppt_x</p:attrName>
                                        </p:attrNameLst>
                                      </p:cBhvr>
                                      <p:tavLst>
                                        <p:tav tm="0">
                                          <p:val>
                                            <p:strVal val="#ppt_x"/>
                                          </p:val>
                                        </p:tav>
                                        <p:tav tm="100000">
                                          <p:val>
                                            <p:strVal val="#ppt_x"/>
                                          </p:val>
                                        </p:tav>
                                      </p:tavLst>
                                    </p:anim>
                                    <p:anim calcmode="lin" valueType="num">
                                      <p:cBhvr additive="base">
                                        <p:cTn id="73" dur="200" fill="hold"/>
                                        <p:tgtEl>
                                          <p:spTgt spid="4">
                                            <p:txEl>
                                              <p:pRg st="18" end="18"/>
                                            </p:txEl>
                                          </p:spTgt>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stCondLst>
                                    <p:cond delay="0"/>
                                  </p:stCondLst>
                                  <p:childTnLst>
                                    <p:set>
                                      <p:cBhvr>
                                        <p:cTn id="76" dur="1" fill="hold">
                                          <p:stCondLst>
                                            <p:cond delay="0"/>
                                          </p:stCondLst>
                                        </p:cTn>
                                        <p:tgtEl>
                                          <p:spTgt spid="5">
                                            <p:txEl>
                                              <p:pRg st="0" end="0"/>
                                            </p:txEl>
                                          </p:spTgt>
                                        </p:tgtEl>
                                        <p:attrNameLst>
                                          <p:attrName>style.visibility</p:attrName>
                                        </p:attrNameLst>
                                      </p:cBhvr>
                                      <p:to>
                                        <p:strVal val="visible"/>
                                      </p:to>
                                    </p:set>
                                    <p:anim calcmode="lin" valueType="num">
                                      <p:cBhvr additive="base">
                                        <p:cTn id="77" dur="2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78" dur="2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5">
                                            <p:txEl>
                                              <p:pRg st="2" end="2"/>
                                            </p:txEl>
                                          </p:spTgt>
                                        </p:tgtEl>
                                        <p:attrNameLst>
                                          <p:attrName>style.visibility</p:attrName>
                                        </p:attrNameLst>
                                      </p:cBhvr>
                                      <p:to>
                                        <p:strVal val="visible"/>
                                      </p:to>
                                    </p:set>
                                    <p:anim calcmode="lin" valueType="num">
                                      <p:cBhvr additive="base">
                                        <p:cTn id="82" dur="2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3" dur="2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5">
                                            <p:txEl>
                                              <p:pRg st="3" end="3"/>
                                            </p:txEl>
                                          </p:spTgt>
                                        </p:tgtEl>
                                        <p:attrNameLst>
                                          <p:attrName>style.visibility</p:attrName>
                                        </p:attrNameLst>
                                      </p:cBhvr>
                                      <p:to>
                                        <p:strVal val="visible"/>
                                      </p:to>
                                    </p:set>
                                    <p:anim calcmode="lin" valueType="num">
                                      <p:cBhvr additive="base">
                                        <p:cTn id="87" dur="2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88" dur="2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grpId="0" nodeType="afterEffect">
                                  <p:stCondLst>
                                    <p:cond delay="0"/>
                                  </p:stCondLst>
                                  <p:childTnLst>
                                    <p:set>
                                      <p:cBhvr>
                                        <p:cTn id="91" dur="1" fill="hold">
                                          <p:stCondLst>
                                            <p:cond delay="0"/>
                                          </p:stCondLst>
                                        </p:cTn>
                                        <p:tgtEl>
                                          <p:spTgt spid="5">
                                            <p:txEl>
                                              <p:pRg st="4" end="4"/>
                                            </p:txEl>
                                          </p:spTgt>
                                        </p:tgtEl>
                                        <p:attrNameLst>
                                          <p:attrName>style.visibility</p:attrName>
                                        </p:attrNameLst>
                                      </p:cBhvr>
                                      <p:to>
                                        <p:strVal val="visible"/>
                                      </p:to>
                                    </p:set>
                                    <p:anim calcmode="lin" valueType="num">
                                      <p:cBhvr additive="base">
                                        <p:cTn id="92" dur="2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93" dur="2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grpId="0" nodeType="afterEffect">
                                  <p:stCondLst>
                                    <p:cond delay="0"/>
                                  </p:stCondLst>
                                  <p:childTnLst>
                                    <p:set>
                                      <p:cBhvr>
                                        <p:cTn id="96" dur="1" fill="hold">
                                          <p:stCondLst>
                                            <p:cond delay="0"/>
                                          </p:stCondLst>
                                        </p:cTn>
                                        <p:tgtEl>
                                          <p:spTgt spid="5">
                                            <p:txEl>
                                              <p:pRg st="5" end="5"/>
                                            </p:txEl>
                                          </p:spTgt>
                                        </p:tgtEl>
                                        <p:attrNameLst>
                                          <p:attrName>style.visibility</p:attrName>
                                        </p:attrNameLst>
                                      </p:cBhvr>
                                      <p:to>
                                        <p:strVal val="visible"/>
                                      </p:to>
                                    </p:set>
                                    <p:anim calcmode="lin" valueType="num">
                                      <p:cBhvr additive="base">
                                        <p:cTn id="97" dur="2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98" dur="2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grpId="0" nodeType="afterEffect">
                                  <p:stCondLst>
                                    <p:cond delay="0"/>
                                  </p:stCondLst>
                                  <p:childTnLst>
                                    <p:set>
                                      <p:cBhvr>
                                        <p:cTn id="101" dur="1" fill="hold">
                                          <p:stCondLst>
                                            <p:cond delay="0"/>
                                          </p:stCondLst>
                                        </p:cTn>
                                        <p:tgtEl>
                                          <p:spTgt spid="5">
                                            <p:txEl>
                                              <p:pRg st="6" end="6"/>
                                            </p:txEl>
                                          </p:spTgt>
                                        </p:tgtEl>
                                        <p:attrNameLst>
                                          <p:attrName>style.visibility</p:attrName>
                                        </p:attrNameLst>
                                      </p:cBhvr>
                                      <p:to>
                                        <p:strVal val="visible"/>
                                      </p:to>
                                    </p:set>
                                    <p:anim calcmode="lin" valueType="num">
                                      <p:cBhvr additive="base">
                                        <p:cTn id="102" dur="2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103" dur="2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grpId="0" nodeType="afterEffect">
                                  <p:stCondLst>
                                    <p:cond delay="0"/>
                                  </p:stCondLst>
                                  <p:childTnLst>
                                    <p:set>
                                      <p:cBhvr>
                                        <p:cTn id="106" dur="1" fill="hold">
                                          <p:stCondLst>
                                            <p:cond delay="0"/>
                                          </p:stCondLst>
                                        </p:cTn>
                                        <p:tgtEl>
                                          <p:spTgt spid="5">
                                            <p:txEl>
                                              <p:pRg st="7" end="7"/>
                                            </p:txEl>
                                          </p:spTgt>
                                        </p:tgtEl>
                                        <p:attrNameLst>
                                          <p:attrName>style.visibility</p:attrName>
                                        </p:attrNameLst>
                                      </p:cBhvr>
                                      <p:to>
                                        <p:strVal val="visible"/>
                                      </p:to>
                                    </p:set>
                                    <p:anim calcmode="lin" valueType="num">
                                      <p:cBhvr additive="base">
                                        <p:cTn id="107" dur="2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108" dur="2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109" fill="hold">
                            <p:stCondLst>
                              <p:cond delay="4200"/>
                            </p:stCondLst>
                            <p:childTnLst>
                              <p:par>
                                <p:cTn id="110" presetID="2" presetClass="entr" presetSubtype="4" fill="hold" grpId="0" nodeType="afterEffect">
                                  <p:stCondLst>
                                    <p:cond delay="0"/>
                                  </p:stCondLst>
                                  <p:childTnLst>
                                    <p:set>
                                      <p:cBhvr>
                                        <p:cTn id="111" dur="1" fill="hold">
                                          <p:stCondLst>
                                            <p:cond delay="0"/>
                                          </p:stCondLst>
                                        </p:cTn>
                                        <p:tgtEl>
                                          <p:spTgt spid="5">
                                            <p:txEl>
                                              <p:pRg st="12" end="12"/>
                                            </p:txEl>
                                          </p:spTgt>
                                        </p:tgtEl>
                                        <p:attrNameLst>
                                          <p:attrName>style.visibility</p:attrName>
                                        </p:attrNameLst>
                                      </p:cBhvr>
                                      <p:to>
                                        <p:strVal val="visible"/>
                                      </p:to>
                                    </p:set>
                                    <p:anim calcmode="lin" valueType="num">
                                      <p:cBhvr additive="base">
                                        <p:cTn id="112" dur="2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113" dur="2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par>
                          <p:cTn id="114" fill="hold">
                            <p:stCondLst>
                              <p:cond delay="4400"/>
                            </p:stCondLst>
                            <p:childTnLst>
                              <p:par>
                                <p:cTn id="115" presetID="2" presetClass="entr" presetSubtype="4" fill="hold" grpId="0" nodeType="afterEffect">
                                  <p:stCondLst>
                                    <p:cond delay="0"/>
                                  </p:stCondLst>
                                  <p:childTnLst>
                                    <p:set>
                                      <p:cBhvr>
                                        <p:cTn id="116" dur="1" fill="hold">
                                          <p:stCondLst>
                                            <p:cond delay="0"/>
                                          </p:stCondLst>
                                        </p:cTn>
                                        <p:tgtEl>
                                          <p:spTgt spid="5">
                                            <p:txEl>
                                              <p:pRg st="14" end="14"/>
                                            </p:txEl>
                                          </p:spTgt>
                                        </p:tgtEl>
                                        <p:attrNameLst>
                                          <p:attrName>style.visibility</p:attrName>
                                        </p:attrNameLst>
                                      </p:cBhvr>
                                      <p:to>
                                        <p:strVal val="visible"/>
                                      </p:to>
                                    </p:set>
                                    <p:anim calcmode="lin" valueType="num">
                                      <p:cBhvr additive="base">
                                        <p:cTn id="117" dur="200" fill="hold"/>
                                        <p:tgtEl>
                                          <p:spTgt spid="5">
                                            <p:txEl>
                                              <p:pRg st="14" end="14"/>
                                            </p:txEl>
                                          </p:spTgt>
                                        </p:tgtEl>
                                        <p:attrNameLst>
                                          <p:attrName>ppt_x</p:attrName>
                                        </p:attrNameLst>
                                      </p:cBhvr>
                                      <p:tavLst>
                                        <p:tav tm="0">
                                          <p:val>
                                            <p:strVal val="#ppt_x"/>
                                          </p:val>
                                        </p:tav>
                                        <p:tav tm="100000">
                                          <p:val>
                                            <p:strVal val="#ppt_x"/>
                                          </p:val>
                                        </p:tav>
                                      </p:tavLst>
                                    </p:anim>
                                    <p:anim calcmode="lin" valueType="num">
                                      <p:cBhvr additive="base">
                                        <p:cTn id="118" dur="200" fill="hold"/>
                                        <p:tgtEl>
                                          <p:spTgt spid="5">
                                            <p:txEl>
                                              <p:pRg st="14" end="14"/>
                                            </p:txEl>
                                          </p:spTgt>
                                        </p:tgtEl>
                                        <p:attrNameLst>
                                          <p:attrName>ppt_y</p:attrName>
                                        </p:attrNameLst>
                                      </p:cBhvr>
                                      <p:tavLst>
                                        <p:tav tm="0">
                                          <p:val>
                                            <p:strVal val="1+#ppt_h/2"/>
                                          </p:val>
                                        </p:tav>
                                        <p:tav tm="100000">
                                          <p:val>
                                            <p:strVal val="#ppt_y"/>
                                          </p:val>
                                        </p:tav>
                                      </p:tavLst>
                                    </p:anim>
                                  </p:childTnLst>
                                </p:cTn>
                              </p:par>
                            </p:childTnLst>
                          </p:cTn>
                        </p:par>
                        <p:par>
                          <p:cTn id="119" fill="hold">
                            <p:stCondLst>
                              <p:cond delay="4600"/>
                            </p:stCondLst>
                            <p:childTnLst>
                              <p:par>
                                <p:cTn id="120" presetID="2" presetClass="entr" presetSubtype="4" fill="hold" grpId="0" nodeType="afterEffect">
                                  <p:stCondLst>
                                    <p:cond delay="0"/>
                                  </p:stCondLst>
                                  <p:childTnLst>
                                    <p:set>
                                      <p:cBhvr>
                                        <p:cTn id="121" dur="1" fill="hold">
                                          <p:stCondLst>
                                            <p:cond delay="0"/>
                                          </p:stCondLst>
                                        </p:cTn>
                                        <p:tgtEl>
                                          <p:spTgt spid="5">
                                            <p:txEl>
                                              <p:pRg st="15" end="15"/>
                                            </p:txEl>
                                          </p:spTgt>
                                        </p:tgtEl>
                                        <p:attrNameLst>
                                          <p:attrName>style.visibility</p:attrName>
                                        </p:attrNameLst>
                                      </p:cBhvr>
                                      <p:to>
                                        <p:strVal val="visible"/>
                                      </p:to>
                                    </p:set>
                                    <p:anim calcmode="lin" valueType="num">
                                      <p:cBhvr additive="base">
                                        <p:cTn id="122" dur="200" fill="hold"/>
                                        <p:tgtEl>
                                          <p:spTgt spid="5">
                                            <p:txEl>
                                              <p:pRg st="15" end="15"/>
                                            </p:txEl>
                                          </p:spTgt>
                                        </p:tgtEl>
                                        <p:attrNameLst>
                                          <p:attrName>ppt_x</p:attrName>
                                        </p:attrNameLst>
                                      </p:cBhvr>
                                      <p:tavLst>
                                        <p:tav tm="0">
                                          <p:val>
                                            <p:strVal val="#ppt_x"/>
                                          </p:val>
                                        </p:tav>
                                        <p:tav tm="100000">
                                          <p:val>
                                            <p:strVal val="#ppt_x"/>
                                          </p:val>
                                        </p:tav>
                                      </p:tavLst>
                                    </p:anim>
                                    <p:anim calcmode="lin" valueType="num">
                                      <p:cBhvr additive="base">
                                        <p:cTn id="123" dur="200" fill="hold"/>
                                        <p:tgtEl>
                                          <p:spTgt spid="5">
                                            <p:txEl>
                                              <p:pRg st="15" end="15"/>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4800"/>
                            </p:stCondLst>
                            <p:childTnLst>
                              <p:par>
                                <p:cTn id="125" presetID="2" presetClass="entr" presetSubtype="4" fill="hold" grpId="0" nodeType="afterEffect">
                                  <p:stCondLst>
                                    <p:cond delay="0"/>
                                  </p:stCondLst>
                                  <p:childTnLst>
                                    <p:set>
                                      <p:cBhvr>
                                        <p:cTn id="126" dur="1" fill="hold">
                                          <p:stCondLst>
                                            <p:cond delay="0"/>
                                          </p:stCondLst>
                                        </p:cTn>
                                        <p:tgtEl>
                                          <p:spTgt spid="5">
                                            <p:txEl>
                                              <p:pRg st="16" end="16"/>
                                            </p:txEl>
                                          </p:spTgt>
                                        </p:tgtEl>
                                        <p:attrNameLst>
                                          <p:attrName>style.visibility</p:attrName>
                                        </p:attrNameLst>
                                      </p:cBhvr>
                                      <p:to>
                                        <p:strVal val="visible"/>
                                      </p:to>
                                    </p:set>
                                    <p:anim calcmode="lin" valueType="num">
                                      <p:cBhvr additive="base">
                                        <p:cTn id="127" dur="200" fill="hold"/>
                                        <p:tgtEl>
                                          <p:spTgt spid="5">
                                            <p:txEl>
                                              <p:pRg st="16" end="16"/>
                                            </p:txEl>
                                          </p:spTgt>
                                        </p:tgtEl>
                                        <p:attrNameLst>
                                          <p:attrName>ppt_x</p:attrName>
                                        </p:attrNameLst>
                                      </p:cBhvr>
                                      <p:tavLst>
                                        <p:tav tm="0">
                                          <p:val>
                                            <p:strVal val="#ppt_x"/>
                                          </p:val>
                                        </p:tav>
                                        <p:tav tm="100000">
                                          <p:val>
                                            <p:strVal val="#ppt_x"/>
                                          </p:val>
                                        </p:tav>
                                      </p:tavLst>
                                    </p:anim>
                                    <p:anim calcmode="lin" valueType="num">
                                      <p:cBhvr additive="base">
                                        <p:cTn id="128" dur="200" fill="hold"/>
                                        <p:tgtEl>
                                          <p:spTgt spid="5">
                                            <p:txEl>
                                              <p:pRg st="16" end="16"/>
                                            </p:txEl>
                                          </p:spTgt>
                                        </p:tgtEl>
                                        <p:attrNameLst>
                                          <p:attrName>ppt_y</p:attrName>
                                        </p:attrNameLst>
                                      </p:cBhvr>
                                      <p:tavLst>
                                        <p:tav tm="0">
                                          <p:val>
                                            <p:strVal val="1+#ppt_h/2"/>
                                          </p:val>
                                        </p:tav>
                                        <p:tav tm="100000">
                                          <p:val>
                                            <p:strVal val="#ppt_y"/>
                                          </p:val>
                                        </p:tav>
                                      </p:tavLst>
                                    </p:anim>
                                  </p:childTnLst>
                                </p:cTn>
                              </p:par>
                            </p:childTnLst>
                          </p:cTn>
                        </p:par>
                        <p:par>
                          <p:cTn id="129" fill="hold">
                            <p:stCondLst>
                              <p:cond delay="5000"/>
                            </p:stCondLst>
                            <p:childTnLst>
                              <p:par>
                                <p:cTn id="130" presetID="2" presetClass="entr" presetSubtype="4" fill="hold" grpId="0" nodeType="afterEffect">
                                  <p:stCondLst>
                                    <p:cond delay="0"/>
                                  </p:stCondLst>
                                  <p:childTnLst>
                                    <p:set>
                                      <p:cBhvr>
                                        <p:cTn id="131" dur="1" fill="hold">
                                          <p:stCondLst>
                                            <p:cond delay="0"/>
                                          </p:stCondLst>
                                        </p:cTn>
                                        <p:tgtEl>
                                          <p:spTgt spid="5">
                                            <p:txEl>
                                              <p:pRg st="17" end="17"/>
                                            </p:txEl>
                                          </p:spTgt>
                                        </p:tgtEl>
                                        <p:attrNameLst>
                                          <p:attrName>style.visibility</p:attrName>
                                        </p:attrNameLst>
                                      </p:cBhvr>
                                      <p:to>
                                        <p:strVal val="visible"/>
                                      </p:to>
                                    </p:set>
                                    <p:anim calcmode="lin" valueType="num">
                                      <p:cBhvr additive="base">
                                        <p:cTn id="132" dur="200" fill="hold"/>
                                        <p:tgtEl>
                                          <p:spTgt spid="5">
                                            <p:txEl>
                                              <p:pRg st="17" end="17"/>
                                            </p:txEl>
                                          </p:spTgt>
                                        </p:tgtEl>
                                        <p:attrNameLst>
                                          <p:attrName>ppt_x</p:attrName>
                                        </p:attrNameLst>
                                      </p:cBhvr>
                                      <p:tavLst>
                                        <p:tav tm="0">
                                          <p:val>
                                            <p:strVal val="#ppt_x"/>
                                          </p:val>
                                        </p:tav>
                                        <p:tav tm="100000">
                                          <p:val>
                                            <p:strVal val="#ppt_x"/>
                                          </p:val>
                                        </p:tav>
                                      </p:tavLst>
                                    </p:anim>
                                    <p:anim calcmode="lin" valueType="num">
                                      <p:cBhvr additive="base">
                                        <p:cTn id="133" dur="200" fill="hold"/>
                                        <p:tgtEl>
                                          <p:spTgt spid="5">
                                            <p:txEl>
                                              <p:pRg st="17" end="17"/>
                                            </p:txEl>
                                          </p:spTgt>
                                        </p:tgtEl>
                                        <p:attrNameLst>
                                          <p:attrName>ppt_y</p:attrName>
                                        </p:attrNameLst>
                                      </p:cBhvr>
                                      <p:tavLst>
                                        <p:tav tm="0">
                                          <p:val>
                                            <p:strVal val="1+#ppt_h/2"/>
                                          </p:val>
                                        </p:tav>
                                        <p:tav tm="100000">
                                          <p:val>
                                            <p:strVal val="#ppt_y"/>
                                          </p:val>
                                        </p:tav>
                                      </p:tavLst>
                                    </p:anim>
                                  </p:childTnLst>
                                </p:cTn>
                              </p:par>
                            </p:childTnLst>
                          </p:cTn>
                        </p:par>
                        <p:par>
                          <p:cTn id="134" fill="hold">
                            <p:stCondLst>
                              <p:cond delay="5200"/>
                            </p:stCondLst>
                            <p:childTnLst>
                              <p:par>
                                <p:cTn id="135" presetID="2" presetClass="entr" presetSubtype="4" fill="hold" grpId="0" nodeType="afterEffect">
                                  <p:stCondLst>
                                    <p:cond delay="0"/>
                                  </p:stCondLst>
                                  <p:childTnLst>
                                    <p:set>
                                      <p:cBhvr>
                                        <p:cTn id="136" dur="1" fill="hold">
                                          <p:stCondLst>
                                            <p:cond delay="0"/>
                                          </p:stCondLst>
                                        </p:cTn>
                                        <p:tgtEl>
                                          <p:spTgt spid="5">
                                            <p:txEl>
                                              <p:pRg st="18" end="18"/>
                                            </p:txEl>
                                          </p:spTgt>
                                        </p:tgtEl>
                                        <p:attrNameLst>
                                          <p:attrName>style.visibility</p:attrName>
                                        </p:attrNameLst>
                                      </p:cBhvr>
                                      <p:to>
                                        <p:strVal val="visible"/>
                                      </p:to>
                                    </p:set>
                                    <p:anim calcmode="lin" valueType="num">
                                      <p:cBhvr additive="base">
                                        <p:cTn id="137" dur="200" fill="hold"/>
                                        <p:tgtEl>
                                          <p:spTgt spid="5">
                                            <p:txEl>
                                              <p:pRg st="18" end="18"/>
                                            </p:txEl>
                                          </p:spTgt>
                                        </p:tgtEl>
                                        <p:attrNameLst>
                                          <p:attrName>ppt_x</p:attrName>
                                        </p:attrNameLst>
                                      </p:cBhvr>
                                      <p:tavLst>
                                        <p:tav tm="0">
                                          <p:val>
                                            <p:strVal val="#ppt_x"/>
                                          </p:val>
                                        </p:tav>
                                        <p:tav tm="100000">
                                          <p:val>
                                            <p:strVal val="#ppt_x"/>
                                          </p:val>
                                        </p:tav>
                                      </p:tavLst>
                                    </p:anim>
                                    <p:anim calcmode="lin" valueType="num">
                                      <p:cBhvr additive="base">
                                        <p:cTn id="138" dur="200" fill="hold"/>
                                        <p:tgtEl>
                                          <p:spTgt spid="5">
                                            <p:txEl>
                                              <p:pRg st="18" end="18"/>
                                            </p:txEl>
                                          </p:spTgt>
                                        </p:tgtEl>
                                        <p:attrNameLst>
                                          <p:attrName>ppt_y</p:attrName>
                                        </p:attrNameLst>
                                      </p:cBhvr>
                                      <p:tavLst>
                                        <p:tav tm="0">
                                          <p:val>
                                            <p:strVal val="1+#ppt_h/2"/>
                                          </p:val>
                                        </p:tav>
                                        <p:tav tm="100000">
                                          <p:val>
                                            <p:strVal val="#ppt_y"/>
                                          </p:val>
                                        </p:tav>
                                      </p:tavLst>
                                    </p:anim>
                                  </p:childTnLst>
                                </p:cTn>
                              </p:par>
                            </p:childTnLst>
                          </p:cTn>
                        </p:par>
                        <p:par>
                          <p:cTn id="139" fill="hold">
                            <p:stCondLst>
                              <p:cond delay="5400"/>
                            </p:stCondLst>
                            <p:childTnLst>
                              <p:par>
                                <p:cTn id="140" presetID="2" presetClass="entr" presetSubtype="4" fill="hold" grpId="0" nodeType="afterEffect">
                                  <p:stCondLst>
                                    <p:cond delay="0"/>
                                  </p:stCondLst>
                                  <p:childTnLst>
                                    <p:set>
                                      <p:cBhvr>
                                        <p:cTn id="141" dur="1" fill="hold">
                                          <p:stCondLst>
                                            <p:cond delay="0"/>
                                          </p:stCondLst>
                                        </p:cTn>
                                        <p:tgtEl>
                                          <p:spTgt spid="5">
                                            <p:txEl>
                                              <p:pRg st="19" end="19"/>
                                            </p:txEl>
                                          </p:spTgt>
                                        </p:tgtEl>
                                        <p:attrNameLst>
                                          <p:attrName>style.visibility</p:attrName>
                                        </p:attrNameLst>
                                      </p:cBhvr>
                                      <p:to>
                                        <p:strVal val="visible"/>
                                      </p:to>
                                    </p:set>
                                    <p:anim calcmode="lin" valueType="num">
                                      <p:cBhvr additive="base">
                                        <p:cTn id="142" dur="200" fill="hold"/>
                                        <p:tgtEl>
                                          <p:spTgt spid="5">
                                            <p:txEl>
                                              <p:pRg st="19" end="19"/>
                                            </p:txEl>
                                          </p:spTgt>
                                        </p:tgtEl>
                                        <p:attrNameLst>
                                          <p:attrName>ppt_x</p:attrName>
                                        </p:attrNameLst>
                                      </p:cBhvr>
                                      <p:tavLst>
                                        <p:tav tm="0">
                                          <p:val>
                                            <p:strVal val="#ppt_x"/>
                                          </p:val>
                                        </p:tav>
                                        <p:tav tm="100000">
                                          <p:val>
                                            <p:strVal val="#ppt_x"/>
                                          </p:val>
                                        </p:tav>
                                      </p:tavLst>
                                    </p:anim>
                                    <p:anim calcmode="lin" valueType="num">
                                      <p:cBhvr additive="base">
                                        <p:cTn id="143" dur="200" fill="hold"/>
                                        <p:tgtEl>
                                          <p:spTgt spid="5">
                                            <p:txEl>
                                              <p:pRg st="19"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7783DA-0575-4553-A88A-842E8596BFD0}"/>
              </a:ext>
            </a:extLst>
          </p:cNvPr>
          <p:cNvSpPr txBox="1">
            <a:spLocks/>
          </p:cNvSpPr>
          <p:nvPr/>
        </p:nvSpPr>
        <p:spPr>
          <a:xfrm>
            <a:off x="2990114" y="1010044"/>
            <a:ext cx="3652225"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r-Cyrl-RS" b="1" dirty="0"/>
              <a:t>СОФТВЕРСКИ АЛАТИ</a:t>
            </a:r>
            <a:endParaRPr lang="en-GB" b="1" dirty="0"/>
          </a:p>
        </p:txBody>
      </p:sp>
      <p:sp>
        <p:nvSpPr>
          <p:cNvPr id="3" name="Text Placeholder 2">
            <a:extLst>
              <a:ext uri="{FF2B5EF4-FFF2-40B4-BE49-F238E27FC236}">
                <a16:creationId xmlns:a16="http://schemas.microsoft.com/office/drawing/2014/main" id="{A56D3FC7-063B-4D8D-9A5F-7D6567D3A95D}"/>
              </a:ext>
            </a:extLst>
          </p:cNvPr>
          <p:cNvSpPr txBox="1">
            <a:spLocks/>
          </p:cNvSpPr>
          <p:nvPr/>
        </p:nvSpPr>
        <p:spPr>
          <a:xfrm>
            <a:off x="6642339" y="1010044"/>
            <a:ext cx="3670211" cy="8239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r-Cyrl-RS" b="1" dirty="0"/>
              <a:t>ЛИТЕРАТУРА</a:t>
            </a:r>
            <a:endParaRPr lang="en-GB" b="1" dirty="0"/>
          </a:p>
        </p:txBody>
      </p:sp>
      <p:sp>
        <p:nvSpPr>
          <p:cNvPr id="4" name="Content Placeholder 5">
            <a:extLst>
              <a:ext uri="{FF2B5EF4-FFF2-40B4-BE49-F238E27FC236}">
                <a16:creationId xmlns:a16="http://schemas.microsoft.com/office/drawing/2014/main" id="{61C6ED44-BD0F-455C-B484-F93B94293247}"/>
              </a:ext>
            </a:extLst>
          </p:cNvPr>
          <p:cNvSpPr txBox="1">
            <a:spLocks/>
          </p:cNvSpPr>
          <p:nvPr/>
        </p:nvSpPr>
        <p:spPr>
          <a:xfrm>
            <a:off x="2990114" y="2608975"/>
            <a:ext cx="3652225" cy="35806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r-Latn-RS" dirty="0"/>
              <a:t>Microsoft Word</a:t>
            </a:r>
            <a:endParaRPr lang="sr-Cyrl-RS" dirty="0"/>
          </a:p>
          <a:p>
            <a:endParaRPr lang="sr-Cyrl-RS" dirty="0"/>
          </a:p>
          <a:p>
            <a:r>
              <a:rPr lang="sr-Latn-RS" dirty="0"/>
              <a:t>Geogebra</a:t>
            </a:r>
            <a:endParaRPr lang="sr-Cyrl-RS" dirty="0"/>
          </a:p>
          <a:p>
            <a:endParaRPr lang="en-GB" dirty="0"/>
          </a:p>
          <a:p>
            <a:r>
              <a:rPr lang="sr-Latn-RS" dirty="0"/>
              <a:t>Microsoft PowerPoint </a:t>
            </a:r>
            <a:endParaRPr lang="en-GB" dirty="0"/>
          </a:p>
        </p:txBody>
      </p:sp>
      <p:sp>
        <p:nvSpPr>
          <p:cNvPr id="5" name="Content Placeholder 9">
            <a:extLst>
              <a:ext uri="{FF2B5EF4-FFF2-40B4-BE49-F238E27FC236}">
                <a16:creationId xmlns:a16="http://schemas.microsoft.com/office/drawing/2014/main" id="{FC7D281F-E380-4461-9DBF-4670C2198E0E}"/>
              </a:ext>
            </a:extLst>
          </p:cNvPr>
          <p:cNvSpPr txBox="1">
            <a:spLocks/>
          </p:cNvSpPr>
          <p:nvPr/>
        </p:nvSpPr>
        <p:spPr>
          <a:xfrm>
            <a:off x="6642339" y="2586894"/>
            <a:ext cx="3670211" cy="3580687"/>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r-Cyrl-RS" dirty="0"/>
              <a:t>М. </a:t>
            </a:r>
            <a:r>
              <a:rPr lang="sr-Latn-RS" dirty="0"/>
              <a:t>Вилотијевић, </a:t>
            </a:r>
            <a:r>
              <a:rPr lang="sr-Cyrl-RS" dirty="0"/>
              <a:t>Н. </a:t>
            </a:r>
            <a:r>
              <a:rPr lang="sr-Latn-RS" dirty="0"/>
              <a:t>Вилотијевић, Иновације у настави, Школска књига, Београд. </a:t>
            </a:r>
            <a:r>
              <a:rPr lang="sr-Cyrl-RS" dirty="0"/>
              <a:t>2007</a:t>
            </a:r>
            <a:endParaRPr lang="en-GB" dirty="0"/>
          </a:p>
          <a:p>
            <a:r>
              <a:rPr lang="sr-Cyrl-RS" dirty="0"/>
              <a:t>М. </a:t>
            </a:r>
            <a:r>
              <a:rPr lang="sr-Latn-RS" dirty="0"/>
              <a:t>Вилотијевић, </a:t>
            </a:r>
            <a:r>
              <a:rPr lang="sr-Cyrl-RS" dirty="0"/>
              <a:t>Н. </a:t>
            </a:r>
            <a:r>
              <a:rPr lang="sr-Latn-RS" dirty="0"/>
              <a:t>Вилотијевић</a:t>
            </a:r>
            <a:r>
              <a:rPr lang="sr-Cyrl-RS" dirty="0"/>
              <a:t>, Пројектна настава, е-књига</a:t>
            </a:r>
            <a:endParaRPr lang="en-GB" dirty="0"/>
          </a:p>
          <a:p>
            <a:r>
              <a:rPr lang="sr-Cyrl-RS" dirty="0"/>
              <a:t>Н. Икодиновић</a:t>
            </a:r>
            <a:r>
              <a:rPr lang="en-GB" dirty="0"/>
              <a:t>, </a:t>
            </a:r>
            <a:r>
              <a:rPr lang="sr-Cyrl-RS" dirty="0"/>
              <a:t>С. Димитријевић</a:t>
            </a:r>
            <a:r>
              <a:rPr lang="en-GB" dirty="0"/>
              <a:t>,</a:t>
            </a:r>
            <a:r>
              <a:rPr lang="sr-Cyrl-RS" dirty="0"/>
              <a:t>	Математика 5, Клет, 2018</a:t>
            </a:r>
            <a:endParaRPr lang="en-GB" dirty="0"/>
          </a:p>
          <a:p>
            <a:r>
              <a:rPr lang="sr-Cyrl-RS" dirty="0"/>
              <a:t>Н. Икодиновић</a:t>
            </a:r>
            <a:r>
              <a:rPr lang="en-GB" dirty="0"/>
              <a:t>, </a:t>
            </a:r>
            <a:r>
              <a:rPr lang="sr-Cyrl-RS" dirty="0"/>
              <a:t>С. Димитријевић</a:t>
            </a:r>
            <a:r>
              <a:rPr lang="en-GB" dirty="0"/>
              <a:t>,</a:t>
            </a:r>
            <a:r>
              <a:rPr lang="sr-Cyrl-RS" dirty="0"/>
              <a:t>	Математика </a:t>
            </a:r>
            <a:r>
              <a:rPr lang="en-GB" dirty="0"/>
              <a:t>6</a:t>
            </a:r>
            <a:r>
              <a:rPr lang="sr-Cyrl-RS" dirty="0"/>
              <a:t>, Клет, 201</a:t>
            </a:r>
            <a:r>
              <a:rPr lang="en-GB" dirty="0"/>
              <a:t>9</a:t>
            </a:r>
          </a:p>
          <a:p>
            <a:r>
              <a:rPr lang="sr-Cyrl-RS" dirty="0"/>
              <a:t>Н. Икодиновић</a:t>
            </a:r>
            <a:r>
              <a:rPr lang="en-GB" dirty="0"/>
              <a:t>, </a:t>
            </a:r>
            <a:r>
              <a:rPr lang="sr-Cyrl-RS" dirty="0"/>
              <a:t>С. Димитријевић</a:t>
            </a:r>
            <a:r>
              <a:rPr lang="en-GB" dirty="0"/>
              <a:t>,</a:t>
            </a:r>
            <a:r>
              <a:rPr lang="sr-Cyrl-RS" dirty="0"/>
              <a:t> Математика </a:t>
            </a:r>
            <a:r>
              <a:rPr lang="en-GB" dirty="0"/>
              <a:t>7</a:t>
            </a:r>
            <a:r>
              <a:rPr lang="sr-Cyrl-RS" dirty="0"/>
              <a:t>, Клет, 20</a:t>
            </a:r>
            <a:r>
              <a:rPr lang="en-GB" dirty="0"/>
              <a:t>20</a:t>
            </a:r>
            <a:endParaRPr lang="sr-Cyrl-RS" dirty="0"/>
          </a:p>
          <a:p>
            <a:r>
              <a:rPr lang="sr-Cyrl-RS" dirty="0"/>
              <a:t>Н. Икодиновић</a:t>
            </a:r>
            <a:r>
              <a:rPr lang="en-GB" dirty="0"/>
              <a:t>, </a:t>
            </a:r>
            <a:r>
              <a:rPr lang="sr-Cyrl-RS" dirty="0"/>
              <a:t>С. Димитријевић</a:t>
            </a:r>
            <a:r>
              <a:rPr lang="en-GB" dirty="0"/>
              <a:t>,</a:t>
            </a:r>
            <a:r>
              <a:rPr lang="sr-Cyrl-RS" dirty="0"/>
              <a:t>	Математика </a:t>
            </a:r>
            <a:r>
              <a:rPr lang="en-GB" dirty="0"/>
              <a:t>8</a:t>
            </a:r>
            <a:r>
              <a:rPr lang="sr-Cyrl-RS" dirty="0"/>
              <a:t>, Клет, 201</a:t>
            </a:r>
            <a:r>
              <a:rPr lang="en-GB" dirty="0"/>
              <a:t>6</a:t>
            </a:r>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24105136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1000"/>
                                        <p:tgtEl>
                                          <p:spTgt spid="3">
                                            <p:txEl>
                                              <p:pRg st="0" end="0"/>
                                            </p:txEl>
                                          </p:spTgt>
                                        </p:tgtEl>
                                      </p:cBhvr>
                                    </p:animEffect>
                                    <p:anim calcmode="lin" valueType="num">
                                      <p:cBhvr>
                                        <p:cTn id="3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 calcmode="lin" valueType="num">
                                      <p:cBhvr additive="base">
                                        <p:cTn id="3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1" end="1"/>
                                            </p:txEl>
                                          </p:spTgt>
                                        </p:tgtEl>
                                        <p:attrNameLst>
                                          <p:attrName>style.visibility</p:attrName>
                                        </p:attrNameLst>
                                      </p:cBhvr>
                                      <p:to>
                                        <p:strVal val="visible"/>
                                      </p:to>
                                    </p:set>
                                    <p:anim calcmode="lin" valueType="num">
                                      <p:cBhvr additive="base">
                                        <p:cTn id="4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xEl>
                                              <p:pRg st="2" end="2"/>
                                            </p:txEl>
                                          </p:spTgt>
                                        </p:tgtEl>
                                        <p:attrNameLst>
                                          <p:attrName>style.visibility</p:attrName>
                                        </p:attrNameLst>
                                      </p:cBhvr>
                                      <p:to>
                                        <p:strVal val="visible"/>
                                      </p:to>
                                    </p:set>
                                    <p:anim calcmode="lin" valueType="num">
                                      <p:cBhvr additive="base">
                                        <p:cTn id="5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5">
                                            <p:txEl>
                                              <p:pRg st="3" end="3"/>
                                            </p:txEl>
                                          </p:spTgt>
                                        </p:tgtEl>
                                        <p:attrNameLst>
                                          <p:attrName>style.visibility</p:attrName>
                                        </p:attrNameLst>
                                      </p:cBhvr>
                                      <p:to>
                                        <p:strVal val="visible"/>
                                      </p:to>
                                    </p:set>
                                    <p:anim calcmode="lin" valueType="num">
                                      <p:cBhvr additive="base">
                                        <p:cTn id="5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
                                            <p:txEl>
                                              <p:pRg st="4" end="4"/>
                                            </p:txEl>
                                          </p:spTgt>
                                        </p:tgtEl>
                                        <p:attrNameLst>
                                          <p:attrName>style.visibility</p:attrName>
                                        </p:attrNameLst>
                                      </p:cBhvr>
                                      <p:to>
                                        <p:strVal val="visible"/>
                                      </p:to>
                                    </p:set>
                                    <p:anim calcmode="lin" valueType="num">
                                      <p:cBhvr additive="base">
                                        <p:cTn id="6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5">
                                            <p:txEl>
                                              <p:pRg st="5" end="5"/>
                                            </p:txEl>
                                          </p:spTgt>
                                        </p:tgtEl>
                                        <p:attrNameLst>
                                          <p:attrName>style.visibility</p:attrName>
                                        </p:attrNameLst>
                                      </p:cBhvr>
                                      <p:to>
                                        <p:strVal val="visible"/>
                                      </p:to>
                                    </p:set>
                                    <p:anim calcmode="lin" valueType="num">
                                      <p:cBhvr additive="base">
                                        <p:cTn id="6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83491-8FE2-4363-85E5-4B2B8977AE04}"/>
              </a:ext>
            </a:extLst>
          </p:cNvPr>
          <p:cNvSpPr>
            <a:spLocks noGrp="1"/>
          </p:cNvSpPr>
          <p:nvPr>
            <p:ph type="ctrTitle"/>
          </p:nvPr>
        </p:nvSpPr>
        <p:spPr/>
        <p:txBody>
          <a:bodyPr/>
          <a:lstStyle/>
          <a:p>
            <a:r>
              <a:rPr lang="sr-Cyrl-RS" dirty="0"/>
              <a:t>Хвала за пажњу!</a:t>
            </a:r>
            <a:endParaRPr lang="en-GB" dirty="0"/>
          </a:p>
        </p:txBody>
      </p:sp>
    </p:spTree>
    <p:extLst>
      <p:ext uri="{BB962C8B-B14F-4D97-AF65-F5344CB8AC3E}">
        <p14:creationId xmlns:p14="http://schemas.microsoft.com/office/powerpoint/2010/main" val="341533538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91B7534-291D-4C00-B16F-54CCF753A3FA}"/>
              </a:ext>
            </a:extLst>
          </p:cNvPr>
          <p:cNvSpPr>
            <a:spLocks noGrp="1"/>
          </p:cNvSpPr>
          <p:nvPr>
            <p:ph type="title"/>
          </p:nvPr>
        </p:nvSpPr>
        <p:spPr/>
        <p:txBody>
          <a:bodyPr/>
          <a:lstStyle/>
          <a:p>
            <a:r>
              <a:rPr lang="sr-Cyrl-RS" dirty="0"/>
              <a:t>Ментори:</a:t>
            </a:r>
            <a:endParaRPr lang="en-GB" dirty="0"/>
          </a:p>
        </p:txBody>
      </p:sp>
      <p:sp>
        <p:nvSpPr>
          <p:cNvPr id="10" name="Content Placeholder 9">
            <a:extLst>
              <a:ext uri="{FF2B5EF4-FFF2-40B4-BE49-F238E27FC236}">
                <a16:creationId xmlns:a16="http://schemas.microsoft.com/office/drawing/2014/main" id="{9C20717B-856D-481A-83C8-683ABC1018D4}"/>
              </a:ext>
            </a:extLst>
          </p:cNvPr>
          <p:cNvSpPr>
            <a:spLocks noGrp="1"/>
          </p:cNvSpPr>
          <p:nvPr>
            <p:ph idx="1"/>
          </p:nvPr>
        </p:nvSpPr>
        <p:spPr/>
        <p:txBody>
          <a:bodyPr/>
          <a:lstStyle/>
          <a:p>
            <a:pPr marL="6350" indent="-6350" algn="l">
              <a:lnSpc>
                <a:spcPct val="150000"/>
              </a:lnSpc>
            </a:pPr>
            <a:r>
              <a:rPr lang="sr-Cyrl-RS" sz="1800" b="1" dirty="0">
                <a:solidFill>
                  <a:srgbClr val="000000"/>
                </a:solidFill>
                <a:effectLst/>
                <a:latin typeface="Times New Roman" panose="02020603050405020304" pitchFamily="18" charset="0"/>
                <a:ea typeface="Calibri" panose="020F0502020204030204" pitchFamily="34" charset="0"/>
              </a:rPr>
              <a:t>Крстић Вера</a:t>
            </a:r>
            <a:r>
              <a:rPr lang="sr-Cyrl-RS" sz="1800" dirty="0">
                <a:solidFill>
                  <a:srgbClr val="000000"/>
                </a:solidFill>
                <a:effectLst/>
                <a:latin typeface="Times New Roman" panose="02020603050405020304" pitchFamily="18" charset="0"/>
                <a:ea typeface="Calibri" panose="020F0502020204030204" pitchFamily="34" charset="0"/>
              </a:rPr>
              <a:t>, директор, </a:t>
            </a:r>
            <a:r>
              <a:rPr lang="sr-Cyrl-RS" sz="1800" u="sng" dirty="0">
                <a:solidFill>
                  <a:srgbClr val="000000"/>
                </a:solidFill>
                <a:effectLst/>
                <a:latin typeface="Times New Roman" panose="02020603050405020304" pitchFamily="18" charset="0"/>
                <a:ea typeface="Calibri" panose="020F0502020204030204" pitchFamily="34" charset="0"/>
                <a:hlinkClick r:id="rId2"/>
              </a:rPr>
              <a:t>verakrstic0309@yahoo.com</a:t>
            </a:r>
            <a:endParaRPr lang="en-GB" sz="1800" dirty="0">
              <a:solidFill>
                <a:srgbClr val="000000"/>
              </a:solidFill>
              <a:effectLst/>
              <a:latin typeface="Calibri" panose="020F0502020204030204" pitchFamily="34" charset="0"/>
              <a:ea typeface="Calibri" panose="020F0502020204030204" pitchFamily="34" charset="0"/>
            </a:endParaRPr>
          </a:p>
          <a:p>
            <a:pPr marL="6350" indent="-6350" algn="l">
              <a:lnSpc>
                <a:spcPct val="150000"/>
              </a:lnSpc>
            </a:pPr>
            <a:r>
              <a:rPr lang="sr-Cyrl-RS" sz="1800" b="1" dirty="0">
                <a:solidFill>
                  <a:srgbClr val="000000"/>
                </a:solidFill>
                <a:effectLst/>
                <a:latin typeface="Times New Roman" panose="02020603050405020304" pitchFamily="18" charset="0"/>
                <a:ea typeface="Calibri" panose="020F0502020204030204" pitchFamily="34" charset="0"/>
              </a:rPr>
              <a:t>Николић Јована, </a:t>
            </a:r>
            <a:r>
              <a:rPr lang="sr-Cyrl-RS" sz="1800" dirty="0">
                <a:solidFill>
                  <a:srgbClr val="000000"/>
                </a:solidFill>
                <a:effectLst/>
                <a:latin typeface="Times New Roman" panose="02020603050405020304" pitchFamily="18" charset="0"/>
                <a:ea typeface="Calibri" panose="020F0502020204030204" pitchFamily="34" charset="0"/>
              </a:rPr>
              <a:t>наставник математике, </a:t>
            </a:r>
            <a:r>
              <a:rPr lang="sr-Latn-RS" sz="1800" u="sng" dirty="0">
                <a:solidFill>
                  <a:srgbClr val="000000"/>
                </a:solidFill>
                <a:effectLst/>
                <a:latin typeface="Times New Roman" panose="02020603050405020304" pitchFamily="18" charset="0"/>
                <a:ea typeface="Calibri" panose="020F0502020204030204" pitchFamily="34" charset="0"/>
                <a:hlinkClick r:id="rId3"/>
              </a:rPr>
              <a:t>jovana.</a:t>
            </a:r>
            <a:r>
              <a:rPr lang="en-GB" sz="1800" u="sng" dirty="0">
                <a:solidFill>
                  <a:srgbClr val="000000"/>
                </a:solidFill>
                <a:effectLst/>
                <a:latin typeface="Times New Roman" panose="02020603050405020304" pitchFamily="18" charset="0"/>
                <a:ea typeface="Calibri" panose="020F0502020204030204" pitchFamily="34" charset="0"/>
                <a:hlinkClick r:id="rId3"/>
              </a:rPr>
              <a:t>nikolic1@yahoo.com</a:t>
            </a:r>
            <a:endParaRPr lang="sr-Cyrl-RS" sz="1800" u="sng" dirty="0">
              <a:solidFill>
                <a:srgbClr val="000000"/>
              </a:solidFill>
              <a:latin typeface="Calibri" panose="020F0502020204030204" pitchFamily="34" charset="0"/>
              <a:ea typeface="Calibri" panose="020F0502020204030204" pitchFamily="34" charset="0"/>
            </a:endParaRPr>
          </a:p>
          <a:p>
            <a:pPr marL="6350" indent="-6350" algn="l">
              <a:lnSpc>
                <a:spcPct val="150000"/>
              </a:lnSpc>
            </a:pPr>
            <a:r>
              <a:rPr lang="en-GB" sz="1800" b="1" dirty="0">
                <a:solidFill>
                  <a:srgbClr val="000000"/>
                </a:solidFill>
                <a:effectLst/>
                <a:latin typeface="Times New Roman" panose="02020603050405020304" pitchFamily="18" charset="0"/>
                <a:ea typeface="Calibri" panose="020F0502020204030204" pitchFamily="34" charset="0"/>
              </a:rPr>
              <a:t>T</a:t>
            </a:r>
            <a:r>
              <a:rPr lang="sr-Cyrl-RS" sz="1800" b="1" dirty="0">
                <a:solidFill>
                  <a:srgbClr val="000000"/>
                </a:solidFill>
                <a:effectLst/>
                <a:latin typeface="Times New Roman" panose="02020603050405020304" pitchFamily="18" charset="0"/>
                <a:ea typeface="Calibri" panose="020F0502020204030204" pitchFamily="34" charset="0"/>
              </a:rPr>
              <a:t>рифуновић Марија</a:t>
            </a:r>
            <a:r>
              <a:rPr lang="sr-Latn-RS" sz="1800" dirty="0">
                <a:solidFill>
                  <a:srgbClr val="000000"/>
                </a:solidFill>
                <a:effectLst/>
                <a:latin typeface="Times New Roman" panose="02020603050405020304" pitchFamily="18" charset="0"/>
                <a:ea typeface="Calibri" panose="020F0502020204030204" pitchFamily="34" charset="0"/>
              </a:rPr>
              <a:t>, наставник математике, </a:t>
            </a:r>
            <a:r>
              <a:rPr lang="sr-Latn-RS" sz="1800" u="sng" dirty="0">
                <a:solidFill>
                  <a:srgbClr val="000000"/>
                </a:solidFill>
                <a:effectLst/>
                <a:latin typeface="Times New Roman" panose="02020603050405020304" pitchFamily="18" charset="0"/>
                <a:ea typeface="Calibri" panose="020F0502020204030204" pitchFamily="34" charset="0"/>
                <a:hlinkClick r:id="rId4"/>
              </a:rPr>
              <a:t>marijatrifunovic96@gmail.com</a:t>
            </a:r>
            <a:endParaRPr lang="sr-Cyrl-RS" sz="1800" u="sng" dirty="0">
              <a:solidFill>
                <a:srgbClr val="000000"/>
              </a:solidFill>
              <a:effectLst/>
              <a:latin typeface="Times New Roman" panose="02020603050405020304" pitchFamily="18" charset="0"/>
              <a:ea typeface="Calibri" panose="020F0502020204030204" pitchFamily="34" charset="0"/>
            </a:endParaRPr>
          </a:p>
          <a:p>
            <a:pPr marL="6350" indent="-6350" algn="l">
              <a:lnSpc>
                <a:spcPct val="150000"/>
              </a:lnSpc>
            </a:pPr>
            <a:endParaRPr lang="sr-Cyrl-RS" sz="1800" u="sng" dirty="0">
              <a:solidFill>
                <a:srgbClr val="000000"/>
              </a:solidFill>
            </a:endParaRPr>
          </a:p>
          <a:p>
            <a:pPr marL="6350" indent="-6350" algn="l">
              <a:lnSpc>
                <a:spcPct val="150000"/>
              </a:lnSpc>
            </a:pPr>
            <a:endParaRPr lang="sr-Cyrl-RS" sz="1800" u="sng" dirty="0">
              <a:solidFill>
                <a:srgbClr val="000000"/>
              </a:solidFill>
            </a:endParaRPr>
          </a:p>
          <a:p>
            <a:pPr marL="0" indent="0" algn="l">
              <a:lnSpc>
                <a:spcPct val="150000"/>
              </a:lnSpc>
              <a:buNone/>
            </a:pPr>
            <a:r>
              <a:rPr lang="sr-Latn-RS" sz="2000" b="1" dirty="0">
                <a:solidFill>
                  <a:srgbClr val="000000"/>
                </a:solidFill>
                <a:effectLst/>
                <a:latin typeface="Times New Roman" panose="02020603050405020304" pitchFamily="18" charset="0"/>
                <a:ea typeface="Calibri" panose="020F0502020204030204" pitchFamily="34" charset="0"/>
              </a:rPr>
              <a:t>ОШ „Вук Караџић“ Витошевац</a:t>
            </a:r>
            <a:r>
              <a:rPr lang="sr-Latn-RS" sz="2000" dirty="0">
                <a:solidFill>
                  <a:srgbClr val="000000"/>
                </a:solidFill>
                <a:effectLst/>
                <a:latin typeface="Times New Roman" panose="02020603050405020304" pitchFamily="18" charset="0"/>
                <a:ea typeface="Calibri" panose="020F0502020204030204" pitchFamily="34" charset="0"/>
              </a:rPr>
              <a:t>, Омладинска 11, 37213 Витошевац</a:t>
            </a:r>
            <a:r>
              <a:rPr lang="sr-Cyrl-RS" sz="2000" dirty="0">
                <a:solidFill>
                  <a:srgbClr val="000000"/>
                </a:solidFill>
                <a:effectLst/>
                <a:latin typeface="Times New Roman" panose="02020603050405020304" pitchFamily="18" charset="0"/>
                <a:ea typeface="Calibri" panose="020F0502020204030204" pitchFamily="34" charset="0"/>
              </a:rPr>
              <a:t>, </a:t>
            </a:r>
            <a:r>
              <a:rPr lang="sr-Latn-RS" sz="2000" dirty="0">
                <a:solidFill>
                  <a:srgbClr val="0000FF"/>
                </a:solidFill>
                <a:effectLst/>
                <a:latin typeface="Times New Roman" panose="02020603050405020304" pitchFamily="18" charset="0"/>
                <a:ea typeface="Calibri" panose="020F0502020204030204" pitchFamily="34" charset="0"/>
              </a:rPr>
              <a:t>   </a:t>
            </a:r>
            <a:r>
              <a:rPr lang="sr-Latn-RS" sz="2000" u="sng" dirty="0">
                <a:solidFill>
                  <a:srgbClr val="0000FF"/>
                </a:solidFill>
                <a:effectLst/>
                <a:uFill>
                  <a:solidFill>
                    <a:srgbClr val="0000FF"/>
                  </a:solidFill>
                </a:uFill>
                <a:latin typeface="Times New Roman" panose="02020603050405020304" pitchFamily="18" charset="0"/>
                <a:ea typeface="Calibri" panose="020F0502020204030204" pitchFamily="34" charset="0"/>
              </a:rPr>
              <a:t>osvukkaradzic@yahoo.com</a:t>
            </a:r>
            <a:r>
              <a:rPr lang="sr-Latn-RS" sz="2000" dirty="0">
                <a:solidFill>
                  <a:srgbClr val="000000"/>
                </a:solidFill>
                <a:effectLst/>
                <a:latin typeface="Times New Roman" panose="02020603050405020304" pitchFamily="18" charset="0"/>
                <a:ea typeface="Calibri" panose="020F0502020204030204" pitchFamily="34" charset="0"/>
              </a:rPr>
              <a:t>,  037/845-151</a:t>
            </a:r>
            <a:endParaRPr lang="en-GB" sz="3200" dirty="0"/>
          </a:p>
        </p:txBody>
      </p:sp>
    </p:spTree>
    <p:extLst>
      <p:ext uri="{BB962C8B-B14F-4D97-AF65-F5344CB8AC3E}">
        <p14:creationId xmlns:p14="http://schemas.microsoft.com/office/powerpoint/2010/main" val="111144226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anim calcmode="lin" valueType="num">
                                      <p:cBhvr additive="base">
                                        <p:cTn id="25"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3A8CD-4DC8-444D-BBD6-75650F57F243}"/>
              </a:ext>
            </a:extLst>
          </p:cNvPr>
          <p:cNvSpPr>
            <a:spLocks noGrp="1"/>
          </p:cNvSpPr>
          <p:nvPr>
            <p:ph type="title"/>
          </p:nvPr>
        </p:nvSpPr>
        <p:spPr/>
        <p:txBody>
          <a:bodyPr/>
          <a:lstStyle/>
          <a:p>
            <a:r>
              <a:rPr lang="sr-Cyrl-RS" dirty="0"/>
              <a:t>ФАЗЕ ИЗРАДЕ ПРОЈЕКТА</a:t>
            </a:r>
            <a:endParaRPr lang="en-GB" dirty="0"/>
          </a:p>
        </p:txBody>
      </p:sp>
      <p:sp>
        <p:nvSpPr>
          <p:cNvPr id="3" name="Content Placeholder 2">
            <a:extLst>
              <a:ext uri="{FF2B5EF4-FFF2-40B4-BE49-F238E27FC236}">
                <a16:creationId xmlns:a16="http://schemas.microsoft.com/office/drawing/2014/main" id="{486931DC-0CD4-4FB3-B19B-2BB7EF631867}"/>
              </a:ext>
            </a:extLst>
          </p:cNvPr>
          <p:cNvSpPr>
            <a:spLocks noGrp="1"/>
          </p:cNvSpPr>
          <p:nvPr>
            <p:ph idx="1"/>
          </p:nvPr>
        </p:nvSpPr>
        <p:spPr/>
        <p:txBody>
          <a:bodyPr/>
          <a:lstStyle/>
          <a:p>
            <a:pPr lvl="0"/>
            <a:r>
              <a:rPr lang="sr-Cyrl-RS" dirty="0"/>
              <a:t>Израда скица – фебруар, март 2021. године</a:t>
            </a:r>
            <a:endParaRPr lang="en-GB" dirty="0"/>
          </a:p>
          <a:p>
            <a:pPr lvl="0"/>
            <a:r>
              <a:rPr lang="sr-Cyrl-RS" dirty="0"/>
              <a:t>Израда модела/макете  - јун 2021. године</a:t>
            </a:r>
            <a:endParaRPr lang="en-GB" dirty="0"/>
          </a:p>
          <a:p>
            <a:pPr lvl="0"/>
            <a:r>
              <a:rPr lang="sr-Cyrl-RS" dirty="0"/>
              <a:t>Израда презентације, завршетак пројекта - јун 2021. године.</a:t>
            </a:r>
            <a:endParaRPr lang="en-GB" dirty="0"/>
          </a:p>
          <a:p>
            <a:pPr marL="0" indent="0">
              <a:buNone/>
            </a:pPr>
            <a:endParaRPr lang="sr-Cyrl-RS" dirty="0"/>
          </a:p>
          <a:p>
            <a:pPr marL="0" indent="0">
              <a:buNone/>
            </a:pPr>
            <a:r>
              <a:rPr lang="sr-Latn-RS" dirty="0"/>
              <a:t>ДАТУМ ПOЧЕТКА И ЗАВРШЕТКА ПРOЈЕКТА:</a:t>
            </a:r>
            <a:br>
              <a:rPr lang="sr-Cyrl-RS" dirty="0"/>
            </a:br>
            <a:r>
              <a:rPr lang="sr-Latn-RS" dirty="0"/>
              <a:t>oд </a:t>
            </a:r>
            <a:r>
              <a:rPr lang="sr-Cyrl-RS" dirty="0"/>
              <a:t>0</a:t>
            </a:r>
            <a:r>
              <a:rPr lang="sr-Latn-RS" dirty="0"/>
              <a:t>1.</a:t>
            </a:r>
            <a:r>
              <a:rPr lang="sr-Cyrl-RS" dirty="0"/>
              <a:t>02</a:t>
            </a:r>
            <a:r>
              <a:rPr lang="sr-Latn-RS" dirty="0"/>
              <a:t>.20</a:t>
            </a:r>
            <a:r>
              <a:rPr lang="sr-Cyrl-RS" dirty="0"/>
              <a:t>20</a:t>
            </a:r>
            <a:r>
              <a:rPr lang="sr-Latn-RS" dirty="0"/>
              <a:t>. дo 20.0</a:t>
            </a:r>
            <a:r>
              <a:rPr lang="sr-Cyrl-RS" dirty="0"/>
              <a:t>5</a:t>
            </a:r>
            <a:r>
              <a:rPr lang="sr-Latn-RS" dirty="0"/>
              <a:t>.20</a:t>
            </a:r>
            <a:r>
              <a:rPr lang="sr-Cyrl-RS" dirty="0"/>
              <a:t>21</a:t>
            </a:r>
            <a:r>
              <a:rPr lang="sr-Latn-RS" dirty="0"/>
              <a:t>. гoдине </a:t>
            </a:r>
            <a:endParaRPr lang="en-GB" dirty="0"/>
          </a:p>
          <a:p>
            <a:pPr marL="0" indent="0">
              <a:buNone/>
            </a:pPr>
            <a:endParaRPr lang="en-GB" dirty="0"/>
          </a:p>
          <a:p>
            <a:endParaRPr lang="en-GB" dirty="0"/>
          </a:p>
        </p:txBody>
      </p:sp>
    </p:spTree>
    <p:extLst>
      <p:ext uri="{BB962C8B-B14F-4D97-AF65-F5344CB8AC3E}">
        <p14:creationId xmlns:p14="http://schemas.microsoft.com/office/powerpoint/2010/main" val="109405699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47CB-F9A5-4F60-9864-E73796576A14}"/>
              </a:ext>
            </a:extLst>
          </p:cNvPr>
          <p:cNvSpPr>
            <a:spLocks noGrp="1"/>
          </p:cNvSpPr>
          <p:nvPr>
            <p:ph type="title"/>
          </p:nvPr>
        </p:nvSpPr>
        <p:spPr/>
        <p:txBody>
          <a:bodyPr/>
          <a:lstStyle/>
          <a:p>
            <a:r>
              <a:rPr lang="sr-Latn-RS" dirty="0"/>
              <a:t>ЦИЉ ПРОЈЕКТА</a:t>
            </a:r>
            <a:r>
              <a:rPr lang="sr-Cyrl-RS" dirty="0"/>
              <a:t>:</a:t>
            </a:r>
            <a:endParaRPr lang="en-GB" dirty="0"/>
          </a:p>
        </p:txBody>
      </p:sp>
      <p:sp>
        <p:nvSpPr>
          <p:cNvPr id="3" name="Content Placeholder 2">
            <a:extLst>
              <a:ext uri="{FF2B5EF4-FFF2-40B4-BE49-F238E27FC236}">
                <a16:creationId xmlns:a16="http://schemas.microsoft.com/office/drawing/2014/main" id="{5166212E-C18D-4E88-8070-D76F7300BC7E}"/>
              </a:ext>
            </a:extLst>
          </p:cNvPr>
          <p:cNvSpPr>
            <a:spLocks noGrp="1"/>
          </p:cNvSpPr>
          <p:nvPr>
            <p:ph idx="1"/>
          </p:nvPr>
        </p:nvSpPr>
        <p:spPr/>
        <p:txBody>
          <a:bodyPr/>
          <a:lstStyle/>
          <a:p>
            <a:pPr lvl="0"/>
            <a:r>
              <a:rPr lang="sr-Latn-RS" dirty="0"/>
              <a:t>развијање интересовања према природним наукама</a:t>
            </a:r>
            <a:endParaRPr lang="en-GB" dirty="0"/>
          </a:p>
          <a:p>
            <a:pPr lvl="0"/>
            <a:r>
              <a:rPr lang="sr-Latn-RS" dirty="0"/>
              <a:t>подстицање ученика да практично решавају</a:t>
            </a:r>
            <a:r>
              <a:rPr lang="sr-Cyrl-RS" dirty="0"/>
              <a:t> проблеме</a:t>
            </a:r>
            <a:endParaRPr lang="en-GB" dirty="0"/>
          </a:p>
          <a:p>
            <a:pPr lvl="0"/>
            <a:r>
              <a:rPr lang="sr-Latn-RS" dirty="0"/>
              <a:t>развијање апстрактног мишљења</a:t>
            </a:r>
            <a:endParaRPr lang="en-GB" dirty="0"/>
          </a:p>
          <a:p>
            <a:pPr lvl="0"/>
            <a:r>
              <a:rPr lang="sr-Latn-RS" dirty="0"/>
              <a:t>вежбање примене знања и употреба научених вештина</a:t>
            </a:r>
            <a:endParaRPr lang="en-GB" dirty="0"/>
          </a:p>
          <a:p>
            <a:pPr lvl="0"/>
            <a:r>
              <a:rPr lang="sr-Latn-RS" dirty="0"/>
              <a:t>повезивање математике са проблемима у другим наукам</a:t>
            </a:r>
            <a:r>
              <a:rPr lang="sr-Cyrl-RS" dirty="0"/>
              <a:t>а</a:t>
            </a:r>
            <a:endParaRPr lang="en-GB" dirty="0"/>
          </a:p>
          <a:p>
            <a:pPr marL="0" indent="0">
              <a:buNone/>
            </a:pPr>
            <a:endParaRPr lang="en-GB" dirty="0"/>
          </a:p>
        </p:txBody>
      </p:sp>
    </p:spTree>
    <p:extLst>
      <p:ext uri="{BB962C8B-B14F-4D97-AF65-F5344CB8AC3E}">
        <p14:creationId xmlns:p14="http://schemas.microsoft.com/office/powerpoint/2010/main" val="421864897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34ADF-AF12-4965-9A28-355A69D5BE31}"/>
              </a:ext>
            </a:extLst>
          </p:cNvPr>
          <p:cNvSpPr>
            <a:spLocks noGrp="1"/>
          </p:cNvSpPr>
          <p:nvPr>
            <p:ph type="title"/>
          </p:nvPr>
        </p:nvSpPr>
        <p:spPr/>
        <p:txBody>
          <a:bodyPr>
            <a:normAutofit/>
          </a:bodyPr>
          <a:lstStyle/>
          <a:p>
            <a:r>
              <a:rPr lang="sr-Cyrl-RS" sz="3600" dirty="0"/>
              <a:t>ИСХОДИ - Ученици ће бити у стању да:</a:t>
            </a:r>
            <a:endParaRPr lang="en-GB" sz="3600" dirty="0"/>
          </a:p>
        </p:txBody>
      </p:sp>
      <p:sp>
        <p:nvSpPr>
          <p:cNvPr id="3" name="Content Placeholder 2">
            <a:extLst>
              <a:ext uri="{FF2B5EF4-FFF2-40B4-BE49-F238E27FC236}">
                <a16:creationId xmlns:a16="http://schemas.microsoft.com/office/drawing/2014/main" id="{1FF3D386-A8ED-4D1C-8727-12407090C330}"/>
              </a:ext>
            </a:extLst>
          </p:cNvPr>
          <p:cNvSpPr>
            <a:spLocks noGrp="1"/>
          </p:cNvSpPr>
          <p:nvPr>
            <p:ph idx="1"/>
          </p:nvPr>
        </p:nvSpPr>
        <p:spPr/>
        <p:txBody>
          <a:bodyPr/>
          <a:lstStyle/>
          <a:p>
            <a:pPr lvl="0"/>
            <a:r>
              <a:rPr lang="sr-Cyrl-RS" dirty="0"/>
              <a:t>препознају проблем, рашчлане проблемску ситуацију на делове и уоче везе и односе између њих у светлу претходно стечених знања</a:t>
            </a:r>
            <a:endParaRPr lang="en-GB" dirty="0"/>
          </a:p>
          <a:p>
            <a:pPr lvl="0"/>
            <a:r>
              <a:rPr lang="sr-Cyrl-RS" dirty="0"/>
              <a:t>планирају стратегију решавања проблема проверавају применљивост решења у пракси и користи стечена знања и вештине у новим ситуацијама</a:t>
            </a:r>
            <a:endParaRPr lang="en-GB" dirty="0"/>
          </a:p>
          <a:p>
            <a:pPr lvl="0"/>
            <a:r>
              <a:rPr lang="sr-Cyrl-RS" dirty="0"/>
              <a:t>у сарадњи са другима или као чланови групе се ангажују на заједничком решавању проблема или реализацији заједничких пројеката</a:t>
            </a:r>
            <a:endParaRPr lang="en-GB" dirty="0"/>
          </a:p>
          <a:p>
            <a:pPr lvl="0"/>
            <a:r>
              <a:rPr lang="sr-Cyrl-RS" dirty="0"/>
              <a:t>користе ИКТ.</a:t>
            </a:r>
            <a:endParaRPr lang="en-GB" dirty="0"/>
          </a:p>
        </p:txBody>
      </p:sp>
    </p:spTree>
    <p:extLst>
      <p:ext uri="{BB962C8B-B14F-4D97-AF65-F5344CB8AC3E}">
        <p14:creationId xmlns:p14="http://schemas.microsoft.com/office/powerpoint/2010/main" val="303948596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B02B279-EA81-4B5E-915E-CB48D40803B4}"/>
              </a:ext>
            </a:extLst>
          </p:cNvPr>
          <p:cNvSpPr/>
          <p:nvPr/>
        </p:nvSpPr>
        <p:spPr>
          <a:xfrm>
            <a:off x="0" y="24216"/>
            <a:ext cx="3149600" cy="6833783"/>
          </a:xfrm>
          <a:prstGeom prst="rect">
            <a:avLst/>
          </a:prstGeom>
          <a:solidFill>
            <a:srgbClr val="BBD8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 Placeholder 4">
            <a:extLst>
              <a:ext uri="{FF2B5EF4-FFF2-40B4-BE49-F238E27FC236}">
                <a16:creationId xmlns:a16="http://schemas.microsoft.com/office/drawing/2014/main" id="{CBBC50F5-8BA4-4EFE-B1CC-74965BCB78BB}"/>
              </a:ext>
            </a:extLst>
          </p:cNvPr>
          <p:cNvSpPr>
            <a:spLocks noGrp="1"/>
          </p:cNvSpPr>
          <p:nvPr>
            <p:ph type="body" idx="1"/>
          </p:nvPr>
        </p:nvSpPr>
        <p:spPr/>
        <p:txBody>
          <a:bodyPr/>
          <a:lstStyle/>
          <a:p>
            <a:r>
              <a:rPr lang="sr-Latn-RS" sz="2400" dirty="0"/>
              <a:t>КОРЕЛАЦИЈ</a:t>
            </a:r>
            <a:r>
              <a:rPr lang="sr-Cyrl-RS" sz="2400" dirty="0"/>
              <a:t>А</a:t>
            </a:r>
            <a:r>
              <a:rPr lang="sr-Latn-RS" sz="2400" dirty="0"/>
              <a:t> С ДРУГИМ ПРЕДМЕТИМА</a:t>
            </a:r>
            <a:r>
              <a:rPr lang="sr-Cyrl-RS" sz="2400" dirty="0"/>
              <a:t>:</a:t>
            </a:r>
            <a:endParaRPr lang="en-GB" sz="2400" dirty="0"/>
          </a:p>
        </p:txBody>
      </p:sp>
      <p:sp>
        <p:nvSpPr>
          <p:cNvPr id="6" name="Content Placeholder 5">
            <a:extLst>
              <a:ext uri="{FF2B5EF4-FFF2-40B4-BE49-F238E27FC236}">
                <a16:creationId xmlns:a16="http://schemas.microsoft.com/office/drawing/2014/main" id="{EC69D117-D3A1-4403-AC3F-BA8D0ADD262C}"/>
              </a:ext>
            </a:extLst>
          </p:cNvPr>
          <p:cNvSpPr>
            <a:spLocks noGrp="1"/>
          </p:cNvSpPr>
          <p:nvPr>
            <p:ph sz="half" idx="2"/>
          </p:nvPr>
        </p:nvSpPr>
        <p:spPr/>
        <p:txBody>
          <a:bodyPr/>
          <a:lstStyle/>
          <a:p>
            <a:pPr lvl="0"/>
            <a:r>
              <a:rPr lang="sr-Cyrl-RS" dirty="0"/>
              <a:t>информатика и рачунарство</a:t>
            </a:r>
            <a:endParaRPr lang="en-GB" dirty="0"/>
          </a:p>
          <a:p>
            <a:pPr lvl="0"/>
            <a:r>
              <a:rPr lang="sr-Cyrl-RS" dirty="0"/>
              <a:t>техника и технологија</a:t>
            </a:r>
            <a:endParaRPr lang="en-GB" dirty="0"/>
          </a:p>
          <a:p>
            <a:pPr lvl="0"/>
            <a:r>
              <a:rPr lang="sr-Cyrl-RS" dirty="0"/>
              <a:t>ликовна култура</a:t>
            </a:r>
            <a:endParaRPr lang="en-GB" dirty="0"/>
          </a:p>
          <a:p>
            <a:pPr marL="0" indent="0">
              <a:buNone/>
            </a:pPr>
            <a:endParaRPr lang="en-GB" dirty="0"/>
          </a:p>
        </p:txBody>
      </p:sp>
      <p:sp>
        <p:nvSpPr>
          <p:cNvPr id="7" name="Text Placeholder 6">
            <a:extLst>
              <a:ext uri="{FF2B5EF4-FFF2-40B4-BE49-F238E27FC236}">
                <a16:creationId xmlns:a16="http://schemas.microsoft.com/office/drawing/2014/main" id="{8F07781A-A8BB-40A8-82DB-3084FF5186C5}"/>
              </a:ext>
            </a:extLst>
          </p:cNvPr>
          <p:cNvSpPr>
            <a:spLocks noGrp="1"/>
          </p:cNvSpPr>
          <p:nvPr>
            <p:ph type="body" sz="quarter" idx="3"/>
          </p:nvPr>
        </p:nvSpPr>
        <p:spPr/>
        <p:txBody>
          <a:bodyPr/>
          <a:lstStyle/>
          <a:p>
            <a:r>
              <a:rPr lang="sr-Latn-RS" sz="2400" dirty="0"/>
              <a:t>МЕЂУПРЕДМЕТНЕ КОМПЕТЕНЦИЈЕ</a:t>
            </a:r>
            <a:r>
              <a:rPr lang="sr-Cyrl-RS" sz="2400" dirty="0"/>
              <a:t>:</a:t>
            </a:r>
            <a:endParaRPr lang="en-GB" sz="2400" dirty="0"/>
          </a:p>
        </p:txBody>
      </p:sp>
      <p:sp>
        <p:nvSpPr>
          <p:cNvPr id="8" name="Content Placeholder 7">
            <a:extLst>
              <a:ext uri="{FF2B5EF4-FFF2-40B4-BE49-F238E27FC236}">
                <a16:creationId xmlns:a16="http://schemas.microsoft.com/office/drawing/2014/main" id="{0562DAFA-E158-4BC5-905D-D7ED54196975}"/>
              </a:ext>
            </a:extLst>
          </p:cNvPr>
          <p:cNvSpPr>
            <a:spLocks noGrp="1"/>
          </p:cNvSpPr>
          <p:nvPr>
            <p:ph sz="quarter" idx="4"/>
          </p:nvPr>
        </p:nvSpPr>
        <p:spPr/>
        <p:txBody>
          <a:bodyPr/>
          <a:lstStyle/>
          <a:p>
            <a:pPr lvl="0"/>
            <a:r>
              <a:rPr lang="sr-Latn-RS" dirty="0"/>
              <a:t>дигитална писменост</a:t>
            </a:r>
            <a:endParaRPr lang="en-GB" dirty="0"/>
          </a:p>
          <a:p>
            <a:pPr lvl="0"/>
            <a:r>
              <a:rPr lang="sr-Latn-RS" dirty="0"/>
              <a:t>решавање проблема</a:t>
            </a:r>
            <a:endParaRPr lang="en-GB" dirty="0"/>
          </a:p>
          <a:p>
            <a:pPr lvl="0"/>
            <a:r>
              <a:rPr lang="sr-Cyrl-RS" dirty="0"/>
              <a:t>комуникација</a:t>
            </a:r>
            <a:endParaRPr lang="en-GB" dirty="0"/>
          </a:p>
          <a:p>
            <a:pPr lvl="0"/>
            <a:r>
              <a:rPr lang="sr-Cyrl-RS" dirty="0"/>
              <a:t>сарадња</a:t>
            </a:r>
            <a:endParaRPr lang="en-GB" dirty="0"/>
          </a:p>
          <a:p>
            <a:pPr lvl="0"/>
            <a:r>
              <a:rPr lang="sr-Cyrl-RS" dirty="0"/>
              <a:t>естетска компетенција</a:t>
            </a:r>
            <a:endParaRPr lang="en-GB" dirty="0"/>
          </a:p>
          <a:p>
            <a:pPr marL="0" indent="0">
              <a:buNone/>
            </a:pPr>
            <a:endParaRPr lang="en-GB" dirty="0"/>
          </a:p>
        </p:txBody>
      </p:sp>
    </p:spTree>
    <p:extLst>
      <p:ext uri="{BB962C8B-B14F-4D97-AF65-F5344CB8AC3E}">
        <p14:creationId xmlns:p14="http://schemas.microsoft.com/office/powerpoint/2010/main" val="24827953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additive="base">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 calcmode="lin" valueType="num">
                                      <p:cBhvr>
                                        <p:cTn id="3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34"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35"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36" dur="1000"/>
                                        <p:tgtEl>
                                          <p:spTgt spid="7">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xEl>
                                              <p:pRg st="0" end="0"/>
                                            </p:txEl>
                                          </p:spTgt>
                                        </p:tgtEl>
                                        <p:attrNameLst>
                                          <p:attrName>style.visibility</p:attrName>
                                        </p:attrNameLst>
                                      </p:cBhvr>
                                      <p:to>
                                        <p:strVal val="visible"/>
                                      </p:to>
                                    </p:set>
                                    <p:anim calcmode="lin" valueType="num">
                                      <p:cBhvr additive="base">
                                        <p:cTn id="4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1" end="1"/>
                                            </p:txEl>
                                          </p:spTgt>
                                        </p:tgtEl>
                                        <p:attrNameLst>
                                          <p:attrName>style.visibility</p:attrName>
                                        </p:attrNameLst>
                                      </p:cBhvr>
                                      <p:to>
                                        <p:strVal val="visible"/>
                                      </p:to>
                                    </p:set>
                                    <p:anim calcmode="lin" valueType="num">
                                      <p:cBhvr additive="base">
                                        <p:cTn id="4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8">
                                            <p:txEl>
                                              <p:pRg st="2" end="2"/>
                                            </p:txEl>
                                          </p:spTgt>
                                        </p:tgtEl>
                                        <p:attrNameLst>
                                          <p:attrName>style.visibility</p:attrName>
                                        </p:attrNameLst>
                                      </p:cBhvr>
                                      <p:to>
                                        <p:strVal val="visible"/>
                                      </p:to>
                                    </p:set>
                                    <p:anim calcmode="lin" valueType="num">
                                      <p:cBhvr additive="base">
                                        <p:cTn id="5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8">
                                            <p:txEl>
                                              <p:pRg st="3" end="3"/>
                                            </p:txEl>
                                          </p:spTgt>
                                        </p:tgtEl>
                                        <p:attrNameLst>
                                          <p:attrName>style.visibility</p:attrName>
                                        </p:attrNameLst>
                                      </p:cBhvr>
                                      <p:to>
                                        <p:strVal val="visible"/>
                                      </p:to>
                                    </p:set>
                                    <p:anim calcmode="lin" valueType="num">
                                      <p:cBhvr additive="base">
                                        <p:cTn id="5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8">
                                            <p:txEl>
                                              <p:pRg st="4" end="4"/>
                                            </p:txEl>
                                          </p:spTgt>
                                        </p:tgtEl>
                                        <p:attrNameLst>
                                          <p:attrName>style.visibility</p:attrName>
                                        </p:attrNameLst>
                                      </p:cBhvr>
                                      <p:to>
                                        <p:strVal val="visible"/>
                                      </p:to>
                                    </p:set>
                                    <p:anim calcmode="lin" valueType="num">
                                      <p:cBhvr additive="base">
                                        <p:cTn id="6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B02B279-EA81-4B5E-915E-CB48D40803B4}"/>
              </a:ext>
            </a:extLst>
          </p:cNvPr>
          <p:cNvSpPr/>
          <p:nvPr/>
        </p:nvSpPr>
        <p:spPr>
          <a:xfrm>
            <a:off x="0" y="24216"/>
            <a:ext cx="3149600" cy="6833783"/>
          </a:xfrm>
          <a:prstGeom prst="rect">
            <a:avLst/>
          </a:prstGeom>
          <a:solidFill>
            <a:srgbClr val="BBD8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0">
            <a:extLst>
              <a:ext uri="{FF2B5EF4-FFF2-40B4-BE49-F238E27FC236}">
                <a16:creationId xmlns:a16="http://schemas.microsoft.com/office/drawing/2014/main" id="{55E18ABD-F68A-4153-88EF-8B7ADF0403C8}"/>
              </a:ext>
            </a:extLst>
          </p:cNvPr>
          <p:cNvSpPr>
            <a:spLocks noGrp="1"/>
          </p:cNvSpPr>
          <p:nvPr>
            <p:ph type="title"/>
          </p:nvPr>
        </p:nvSpPr>
        <p:spPr/>
        <p:txBody>
          <a:bodyPr/>
          <a:lstStyle/>
          <a:p>
            <a:r>
              <a:rPr lang="sr-Cyrl-RS" dirty="0"/>
              <a:t>Опис пројекта:</a:t>
            </a:r>
            <a:endParaRPr lang="en-GB" dirty="0"/>
          </a:p>
        </p:txBody>
      </p:sp>
      <p:sp>
        <p:nvSpPr>
          <p:cNvPr id="6" name="Content Placeholder 5">
            <a:extLst>
              <a:ext uri="{FF2B5EF4-FFF2-40B4-BE49-F238E27FC236}">
                <a16:creationId xmlns:a16="http://schemas.microsoft.com/office/drawing/2014/main" id="{EC69D117-D3A1-4403-AC3F-BA8D0ADD262C}"/>
              </a:ext>
            </a:extLst>
          </p:cNvPr>
          <p:cNvSpPr>
            <a:spLocks noGrp="1"/>
          </p:cNvSpPr>
          <p:nvPr>
            <p:ph sz="half" idx="1"/>
          </p:nvPr>
        </p:nvSpPr>
        <p:spPr/>
        <p:txBody>
          <a:bodyPr>
            <a:normAutofit fontScale="92500" lnSpcReduction="20000"/>
          </a:bodyPr>
          <a:lstStyle/>
          <a:p>
            <a:r>
              <a:rPr lang="sr-Cyrl-RS" sz="2800" dirty="0">
                <a:solidFill>
                  <a:srgbClr val="000000"/>
                </a:solidFill>
                <a:effectLst/>
                <a:latin typeface="Times New Roman" panose="02020603050405020304" pitchFamily="18" charset="0"/>
                <a:ea typeface="Calibri" panose="020F0502020204030204" pitchFamily="34" charset="0"/>
              </a:rPr>
              <a:t>Идеју смо добили тако што смо планирали екскурзију у случају побољшања тренутне епидемиолошке ситуације и укидања мера, па нам је једна од жеља била та да посетимо неки луна парк</a:t>
            </a:r>
            <a:r>
              <a:rPr lang="sr-Latn-RS" sz="2800" dirty="0">
                <a:solidFill>
                  <a:srgbClr val="000000"/>
                </a:solidFill>
                <a:effectLst/>
                <a:latin typeface="Times New Roman" panose="02020603050405020304" pitchFamily="18" charset="0"/>
                <a:ea typeface="Calibri" panose="020F0502020204030204" pitchFamily="34" charset="0"/>
              </a:rPr>
              <a:t>. </a:t>
            </a:r>
            <a:r>
              <a:rPr lang="sr-Cyrl-RS" sz="2800" dirty="0">
                <a:solidFill>
                  <a:srgbClr val="000000"/>
                </a:solidFill>
                <a:effectLst/>
                <a:latin typeface="Times New Roman" panose="02020603050405020304" pitchFamily="18" charset="0"/>
                <a:ea typeface="Calibri" panose="020F0502020204030204" pitchFamily="34" charset="0"/>
              </a:rPr>
              <a:t>Тада смо се сетили да је тема пројекта точак, па смо решили да, кад већ не можемо на екскурзију, направимо мини точак из луна парка, чије ћемо корпе напунити бомбонама или чоколадицама да се почастимо за труд и рад.</a:t>
            </a:r>
            <a:endParaRPr lang="en-GB" sz="2800" dirty="0">
              <a:solidFill>
                <a:srgbClr val="000000"/>
              </a:solidFill>
              <a:effectLst/>
              <a:latin typeface="Calibri" panose="020F0502020204030204" pitchFamily="34" charset="0"/>
              <a:ea typeface="Calibri" panose="020F0502020204030204" pitchFamily="34" charset="0"/>
            </a:endParaRPr>
          </a:p>
        </p:txBody>
      </p:sp>
      <p:pic>
        <p:nvPicPr>
          <p:cNvPr id="13" name="Content Placeholder 12">
            <a:extLst>
              <a:ext uri="{FF2B5EF4-FFF2-40B4-BE49-F238E27FC236}">
                <a16:creationId xmlns:a16="http://schemas.microsoft.com/office/drawing/2014/main" id="{56EAC9A9-4465-48B1-85F5-77CF9165F3E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9771" r="22386"/>
          <a:stretch/>
        </p:blipFill>
        <p:spPr>
          <a:xfrm>
            <a:off x="5934905" y="1690687"/>
            <a:ext cx="4326695" cy="3931179"/>
          </a:xfrm>
        </p:spPr>
      </p:pic>
    </p:spTree>
    <p:extLst>
      <p:ext uri="{BB962C8B-B14F-4D97-AF65-F5344CB8AC3E}">
        <p14:creationId xmlns:p14="http://schemas.microsoft.com/office/powerpoint/2010/main" val="201398305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ppt_w</p:attrName>
                                        </p:attrNameLst>
                                      </p:cBhvr>
                                      <p:tavLst>
                                        <p:tav tm="0" fmla="#ppt_w*sin(2.5*pi*$)">
                                          <p:val>
                                            <p:fltVal val="0"/>
                                          </p:val>
                                        </p:tav>
                                        <p:tav tm="100000">
                                          <p:val>
                                            <p:fltVal val="1"/>
                                          </p:val>
                                        </p:tav>
                                      </p:tavLst>
                                    </p:anim>
                                    <p:anim calcmode="lin" valueType="num">
                                      <p:cBhvr>
                                        <p:cTn id="9"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B02B279-EA81-4B5E-915E-CB48D40803B4}"/>
              </a:ext>
            </a:extLst>
          </p:cNvPr>
          <p:cNvSpPr/>
          <p:nvPr/>
        </p:nvSpPr>
        <p:spPr>
          <a:xfrm>
            <a:off x="0" y="24216"/>
            <a:ext cx="3149600" cy="6833783"/>
          </a:xfrm>
          <a:prstGeom prst="rect">
            <a:avLst/>
          </a:prstGeom>
          <a:solidFill>
            <a:srgbClr val="BBD8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Content Placeholder 23">
            <a:extLst>
              <a:ext uri="{FF2B5EF4-FFF2-40B4-BE49-F238E27FC236}">
                <a16:creationId xmlns:a16="http://schemas.microsoft.com/office/drawing/2014/main" id="{41EFF2C4-CA8D-4432-8CB1-39954EF8250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983516" y="1144589"/>
            <a:ext cx="7784860" cy="5222344"/>
          </a:xfrm>
        </p:spPr>
      </p:pic>
      <p:sp>
        <p:nvSpPr>
          <p:cNvPr id="20" name="Content Placeholder 19">
            <a:extLst>
              <a:ext uri="{FF2B5EF4-FFF2-40B4-BE49-F238E27FC236}">
                <a16:creationId xmlns:a16="http://schemas.microsoft.com/office/drawing/2014/main" id="{0E22D3F0-C98A-46CA-86E0-F85C6B6569DC}"/>
              </a:ext>
            </a:extLst>
          </p:cNvPr>
          <p:cNvSpPr>
            <a:spLocks noGrp="1"/>
          </p:cNvSpPr>
          <p:nvPr>
            <p:ph sz="half" idx="1"/>
          </p:nvPr>
        </p:nvSpPr>
        <p:spPr/>
        <p:txBody>
          <a:bodyPr/>
          <a:lstStyle/>
          <a:p>
            <a:r>
              <a:rPr lang="sr-Cyrl-RS" dirty="0"/>
              <a:t>Приказ</a:t>
            </a:r>
            <a:br>
              <a:rPr lang="sr-Latn-RS" dirty="0"/>
            </a:br>
            <a:r>
              <a:rPr lang="sr-Cyrl-RS" dirty="0"/>
              <a:t>конструкције:</a:t>
            </a:r>
            <a:endParaRPr lang="en-GB" dirty="0"/>
          </a:p>
        </p:txBody>
      </p:sp>
    </p:spTree>
    <p:extLst>
      <p:ext uri="{BB962C8B-B14F-4D97-AF65-F5344CB8AC3E}">
        <p14:creationId xmlns:p14="http://schemas.microsoft.com/office/powerpoint/2010/main" val="2010719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heel(1)">
                                      <p:cBhvr>
                                        <p:cTn id="11"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TotalTime>
  <Words>1155</Words>
  <Application>Microsoft Office PowerPoint</Application>
  <PresentationFormat>Widescreen</PresentationFormat>
  <Paragraphs>131</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Cambria Math</vt:lpstr>
      <vt:lpstr>Symbol</vt:lpstr>
      <vt:lpstr>Times New Roman</vt:lpstr>
      <vt:lpstr>Office Theme</vt:lpstr>
      <vt:lpstr>ТОЧАК</vt:lpstr>
      <vt:lpstr>Аутори пројекта:</vt:lpstr>
      <vt:lpstr>Ментори:</vt:lpstr>
      <vt:lpstr>ФАЗЕ ИЗРАДЕ ПРОЈЕКТА</vt:lpstr>
      <vt:lpstr>ЦИЉ ПРОЈЕКТА:</vt:lpstr>
      <vt:lpstr>ИСХОДИ - Ученици ће бити у стању да:</vt:lpstr>
      <vt:lpstr>PowerPoint Presentation</vt:lpstr>
      <vt:lpstr>Опис пројекта:</vt:lpstr>
      <vt:lpstr>PowerPoint Presentation</vt:lpstr>
      <vt:lpstr>Опис конструкције:</vt:lpstr>
      <vt:lpstr>Опис конструкције:</vt:lpstr>
      <vt:lpstr>Опис конструкције:</vt:lpstr>
      <vt:lpstr>Опис конструкције:</vt:lpstr>
      <vt:lpstr>Опис конструкције:</vt:lpstr>
      <vt:lpstr>5. разред</vt:lpstr>
      <vt:lpstr>6. разред</vt:lpstr>
      <vt:lpstr>7. разред</vt:lpstr>
      <vt:lpstr>8. разред</vt:lpstr>
      <vt:lpstr>PowerPoint Presentation</vt:lpstr>
      <vt:lpstr>PowerPoint Presentation</vt:lpstr>
      <vt:lpstr>Хвала за пажњу!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ТОЧАК</dc:title>
  <dc:creator>Јована Николић</dc:creator>
  <cp:lastModifiedBy>Јована Николић</cp:lastModifiedBy>
  <cp:revision>14</cp:revision>
  <dcterms:created xsi:type="dcterms:W3CDTF">2021-05-15T15:17:16Z</dcterms:created>
  <dcterms:modified xsi:type="dcterms:W3CDTF">2021-05-15T17:53:27Z</dcterms:modified>
</cp:coreProperties>
</file>